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6" r:id="rId4"/>
    <p:sldId id="280" r:id="rId5"/>
    <p:sldId id="283" r:id="rId6"/>
    <p:sldId id="287" r:id="rId7"/>
    <p:sldId id="288" r:id="rId8"/>
    <p:sldId id="267" r:id="rId9"/>
    <p:sldId id="285" r:id="rId10"/>
    <p:sldId id="298" r:id="rId11"/>
    <p:sldId id="297" r:id="rId12"/>
    <p:sldId id="282" r:id="rId13"/>
    <p:sldId id="291" r:id="rId14"/>
    <p:sldId id="292" r:id="rId15"/>
    <p:sldId id="293"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408" userDrawn="1">
          <p15:clr>
            <a:srgbClr val="A4A3A4"/>
          </p15:clr>
        </p15:guide>
        <p15:guide id="3" pos="3840" userDrawn="1">
          <p15:clr>
            <a:srgbClr val="A4A3A4"/>
          </p15:clr>
        </p15:guide>
        <p15:guide id="4" pos="3456" userDrawn="1">
          <p15:clr>
            <a:srgbClr val="A4A3A4"/>
          </p15:clr>
        </p15:guide>
        <p15:guide id="5" orient="horz" pos="2496" userDrawn="1">
          <p15:clr>
            <a:srgbClr val="A4A3A4"/>
          </p15:clr>
        </p15:guide>
        <p15:guide id="6" pos="7152" userDrawn="1">
          <p15:clr>
            <a:srgbClr val="A4A3A4"/>
          </p15:clr>
        </p15:guide>
        <p15:guide id="7" orient="horz" pos="2544" userDrawn="1">
          <p15:clr>
            <a:srgbClr val="A4A3A4"/>
          </p15:clr>
        </p15:guide>
        <p15:guide id="8" orient="horz" pos="648" userDrawn="1">
          <p15:clr>
            <a:srgbClr val="A4A3A4"/>
          </p15:clr>
        </p15:guide>
        <p15:guide id="9" orient="horz"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88" d="100"/>
          <a:sy n="88" d="100"/>
        </p:scale>
        <p:origin x="69" y="93"/>
      </p:cViewPr>
      <p:guideLst>
        <p:guide orient="horz" pos="2328"/>
        <p:guide pos="408"/>
        <p:guide pos="3840"/>
        <p:guide pos="3456"/>
        <p:guide orient="horz" pos="2496"/>
        <p:guide pos="7152"/>
        <p:guide orient="horz" pos="2544"/>
        <p:guide orient="horz" pos="648"/>
        <p:guide orient="horz" pos="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rawford" userId="6b73f41199960477" providerId="LiveId" clId="{89CD8F4C-8EFD-413F-9981-2EED8E592834}"/>
    <pc:docChg chg="undo custSel addSld delSld modSld">
      <pc:chgData name="Brian Crawford" userId="6b73f41199960477" providerId="LiveId" clId="{89CD8F4C-8EFD-413F-9981-2EED8E592834}" dt="2023-01-12T17:44:17.484" v="24" actId="2696"/>
      <pc:docMkLst>
        <pc:docMk/>
      </pc:docMkLst>
      <pc:sldChg chg="del">
        <pc:chgData name="Brian Crawford" userId="6b73f41199960477" providerId="LiveId" clId="{89CD8F4C-8EFD-413F-9981-2EED8E592834}" dt="2023-01-12T17:44:17.484" v="24" actId="2696"/>
        <pc:sldMkLst>
          <pc:docMk/>
          <pc:sldMk cId="762494183" sldId="277"/>
        </pc:sldMkLst>
      </pc:sldChg>
      <pc:sldChg chg="modSp mod">
        <pc:chgData name="Brian Crawford" userId="6b73f41199960477" providerId="LiveId" clId="{89CD8F4C-8EFD-413F-9981-2EED8E592834}" dt="2023-01-12T17:37:29.486" v="17" actId="20577"/>
        <pc:sldMkLst>
          <pc:docMk/>
          <pc:sldMk cId="3492268334" sldId="291"/>
        </pc:sldMkLst>
        <pc:spChg chg="mod">
          <ac:chgData name="Brian Crawford" userId="6b73f41199960477" providerId="LiveId" clId="{89CD8F4C-8EFD-413F-9981-2EED8E592834}" dt="2023-01-12T17:37:29.486" v="17" actId="20577"/>
          <ac:spMkLst>
            <pc:docMk/>
            <pc:sldMk cId="3492268334" sldId="291"/>
            <ac:spMk id="3" creationId="{81AF6AC8-4C1E-18E9-8645-87250082D355}"/>
          </ac:spMkLst>
        </pc:spChg>
      </pc:sldChg>
      <pc:sldChg chg="modSp del mod">
        <pc:chgData name="Brian Crawford" userId="6b73f41199960477" providerId="LiveId" clId="{89CD8F4C-8EFD-413F-9981-2EED8E592834}" dt="2023-01-12T17:35:50.858" v="12" actId="2696"/>
        <pc:sldMkLst>
          <pc:docMk/>
          <pc:sldMk cId="545978963" sldId="295"/>
        </pc:sldMkLst>
        <pc:picChg chg="mod">
          <ac:chgData name="Brian Crawford" userId="6b73f41199960477" providerId="LiveId" clId="{89CD8F4C-8EFD-413F-9981-2EED8E592834}" dt="2023-01-12T16:57:43.703" v="0" actId="1076"/>
          <ac:picMkLst>
            <pc:docMk/>
            <pc:sldMk cId="545978963" sldId="295"/>
            <ac:picMk id="3" creationId="{A2D2D664-97FA-8566-030A-D68B257B68AA}"/>
          </ac:picMkLst>
        </pc:picChg>
      </pc:sldChg>
      <pc:sldChg chg="addSp delSp modSp new del mod setBg">
        <pc:chgData name="Brian Crawford" userId="6b73f41199960477" providerId="LiveId" clId="{89CD8F4C-8EFD-413F-9981-2EED8E592834}" dt="2023-01-12T17:35:45.158" v="11" actId="2696"/>
        <pc:sldMkLst>
          <pc:docMk/>
          <pc:sldMk cId="402870206" sldId="296"/>
        </pc:sldMkLst>
        <pc:spChg chg="add del">
          <ac:chgData name="Brian Crawford" userId="6b73f41199960477" providerId="LiveId" clId="{89CD8F4C-8EFD-413F-9981-2EED8E592834}" dt="2023-01-12T17:00:35.615" v="4" actId="26606"/>
          <ac:spMkLst>
            <pc:docMk/>
            <pc:sldMk cId="402870206" sldId="296"/>
            <ac:spMk id="8" creationId="{32BC26D8-82FB-445E-AA49-62A77D7C1EE0}"/>
          </ac:spMkLst>
        </pc:spChg>
        <pc:spChg chg="add del">
          <ac:chgData name="Brian Crawford" userId="6b73f41199960477" providerId="LiveId" clId="{89CD8F4C-8EFD-413F-9981-2EED8E592834}" dt="2023-01-12T17:00:35.615" v="4" actId="26606"/>
          <ac:spMkLst>
            <pc:docMk/>
            <pc:sldMk cId="402870206" sldId="296"/>
            <ac:spMk id="10" creationId="{CB44330D-EA18-4254-AA95-EB49948539B8}"/>
          </ac:spMkLst>
        </pc:spChg>
        <pc:spChg chg="add">
          <ac:chgData name="Brian Crawford" userId="6b73f41199960477" providerId="LiveId" clId="{89CD8F4C-8EFD-413F-9981-2EED8E592834}" dt="2023-01-12T17:00:35.629" v="5" actId="26606"/>
          <ac:spMkLst>
            <pc:docMk/>
            <pc:sldMk cId="402870206" sldId="296"/>
            <ac:spMk id="12" creationId="{864DE13E-58EB-4475-B79C-0D4FC651239B}"/>
          </ac:spMkLst>
        </pc:spChg>
        <pc:spChg chg="add">
          <ac:chgData name="Brian Crawford" userId="6b73f41199960477" providerId="LiveId" clId="{89CD8F4C-8EFD-413F-9981-2EED8E592834}" dt="2023-01-12T17:00:35.629" v="5" actId="26606"/>
          <ac:spMkLst>
            <pc:docMk/>
            <pc:sldMk cId="402870206" sldId="296"/>
            <ac:spMk id="13" creationId="{69D184B2-2226-4E31-BCCB-444330767440}"/>
          </ac:spMkLst>
        </pc:spChg>
        <pc:spChg chg="add">
          <ac:chgData name="Brian Crawford" userId="6b73f41199960477" providerId="LiveId" clId="{89CD8F4C-8EFD-413F-9981-2EED8E592834}" dt="2023-01-12T17:00:35.629" v="5" actId="26606"/>
          <ac:spMkLst>
            <pc:docMk/>
            <pc:sldMk cId="402870206" sldId="296"/>
            <ac:spMk id="14" creationId="{1AC4D4E3-486A-464A-8EC8-D44881097267}"/>
          </ac:spMkLst>
        </pc:spChg>
        <pc:picChg chg="add mod">
          <ac:chgData name="Brian Crawford" userId="6b73f41199960477" providerId="LiveId" clId="{89CD8F4C-8EFD-413F-9981-2EED8E592834}" dt="2023-01-12T17:30:09.315" v="7" actId="14100"/>
          <ac:picMkLst>
            <pc:docMk/>
            <pc:sldMk cId="402870206" sldId="296"/>
            <ac:picMk id="3" creationId="{A5C024CC-2EC9-2A9E-FAA5-C50262E0A9C6}"/>
          </ac:picMkLst>
        </pc:picChg>
      </pc:sldChg>
      <pc:sldChg chg="addSp modSp new mod setBg">
        <pc:chgData name="Brian Crawford" userId="6b73f41199960477" providerId="LiveId" clId="{89CD8F4C-8EFD-413F-9981-2EED8E592834}" dt="2023-01-12T17:36:20.590" v="15" actId="14100"/>
        <pc:sldMkLst>
          <pc:docMk/>
          <pc:sldMk cId="2127496520" sldId="297"/>
        </pc:sldMkLst>
        <pc:spChg chg="add">
          <ac:chgData name="Brian Crawford" userId="6b73f41199960477" providerId="LiveId" clId="{89CD8F4C-8EFD-413F-9981-2EED8E592834}" dt="2023-01-12T17:35:21.546" v="10" actId="26606"/>
          <ac:spMkLst>
            <pc:docMk/>
            <pc:sldMk cId="2127496520" sldId="297"/>
            <ac:spMk id="8" creationId="{69D184B2-2226-4E31-BCCB-444330767440}"/>
          </ac:spMkLst>
        </pc:spChg>
        <pc:spChg chg="add">
          <ac:chgData name="Brian Crawford" userId="6b73f41199960477" providerId="LiveId" clId="{89CD8F4C-8EFD-413F-9981-2EED8E592834}" dt="2023-01-12T17:35:21.546" v="10" actId="26606"/>
          <ac:spMkLst>
            <pc:docMk/>
            <pc:sldMk cId="2127496520" sldId="297"/>
            <ac:spMk id="10" creationId="{1AC4D4E3-486A-464A-8EC8-D44881097267}"/>
          </ac:spMkLst>
        </pc:spChg>
        <pc:spChg chg="add">
          <ac:chgData name="Brian Crawford" userId="6b73f41199960477" providerId="LiveId" clId="{89CD8F4C-8EFD-413F-9981-2EED8E592834}" dt="2023-01-12T17:35:21.546" v="10" actId="26606"/>
          <ac:spMkLst>
            <pc:docMk/>
            <pc:sldMk cId="2127496520" sldId="297"/>
            <ac:spMk id="12" creationId="{864DE13E-58EB-4475-B79C-0D4FC651239B}"/>
          </ac:spMkLst>
        </pc:spChg>
        <pc:picChg chg="add mod">
          <ac:chgData name="Brian Crawford" userId="6b73f41199960477" providerId="LiveId" clId="{89CD8F4C-8EFD-413F-9981-2EED8E592834}" dt="2023-01-12T17:36:20.590" v="15" actId="14100"/>
          <ac:picMkLst>
            <pc:docMk/>
            <pc:sldMk cId="2127496520" sldId="297"/>
            <ac:picMk id="3" creationId="{1EE3B1B7-6252-9B84-6783-A97B8A7CB64C}"/>
          </ac:picMkLst>
        </pc:picChg>
      </pc:sldChg>
      <pc:sldChg chg="addSp delSp modSp new mod setBg">
        <pc:chgData name="Brian Crawford" userId="6b73f41199960477" providerId="LiveId" clId="{89CD8F4C-8EFD-413F-9981-2EED8E592834}" dt="2023-01-12T17:43:52.794" v="23" actId="14100"/>
        <pc:sldMkLst>
          <pc:docMk/>
          <pc:sldMk cId="434840659" sldId="298"/>
        </pc:sldMkLst>
        <pc:spChg chg="add del">
          <ac:chgData name="Brian Crawford" userId="6b73f41199960477" providerId="LiveId" clId="{89CD8F4C-8EFD-413F-9981-2EED8E592834}" dt="2023-01-12T17:43:39.130" v="21" actId="26606"/>
          <ac:spMkLst>
            <pc:docMk/>
            <pc:sldMk cId="434840659" sldId="298"/>
            <ac:spMk id="8" creationId="{32BC26D8-82FB-445E-AA49-62A77D7C1EE0}"/>
          </ac:spMkLst>
        </pc:spChg>
        <pc:spChg chg="add del">
          <ac:chgData name="Brian Crawford" userId="6b73f41199960477" providerId="LiveId" clId="{89CD8F4C-8EFD-413F-9981-2EED8E592834}" dt="2023-01-12T17:43:39.130" v="21" actId="26606"/>
          <ac:spMkLst>
            <pc:docMk/>
            <pc:sldMk cId="434840659" sldId="298"/>
            <ac:spMk id="10" creationId="{CB44330D-EA18-4254-AA95-EB49948539B8}"/>
          </ac:spMkLst>
        </pc:spChg>
        <pc:spChg chg="add">
          <ac:chgData name="Brian Crawford" userId="6b73f41199960477" providerId="LiveId" clId="{89CD8F4C-8EFD-413F-9981-2EED8E592834}" dt="2023-01-12T17:43:39.130" v="21" actId="26606"/>
          <ac:spMkLst>
            <pc:docMk/>
            <pc:sldMk cId="434840659" sldId="298"/>
            <ac:spMk id="15" creationId="{69D184B2-2226-4E31-BCCB-444330767440}"/>
          </ac:spMkLst>
        </pc:spChg>
        <pc:spChg chg="add">
          <ac:chgData name="Brian Crawford" userId="6b73f41199960477" providerId="LiveId" clId="{89CD8F4C-8EFD-413F-9981-2EED8E592834}" dt="2023-01-12T17:43:39.130" v="21" actId="26606"/>
          <ac:spMkLst>
            <pc:docMk/>
            <pc:sldMk cId="434840659" sldId="298"/>
            <ac:spMk id="17" creationId="{1AC4D4E3-486A-464A-8EC8-D44881097267}"/>
          </ac:spMkLst>
        </pc:spChg>
        <pc:spChg chg="add">
          <ac:chgData name="Brian Crawford" userId="6b73f41199960477" providerId="LiveId" clId="{89CD8F4C-8EFD-413F-9981-2EED8E592834}" dt="2023-01-12T17:43:39.130" v="21" actId="26606"/>
          <ac:spMkLst>
            <pc:docMk/>
            <pc:sldMk cId="434840659" sldId="298"/>
            <ac:spMk id="19" creationId="{864DE13E-58EB-4475-B79C-0D4FC651239B}"/>
          </ac:spMkLst>
        </pc:spChg>
        <pc:picChg chg="add mod">
          <ac:chgData name="Brian Crawford" userId="6b73f41199960477" providerId="LiveId" clId="{89CD8F4C-8EFD-413F-9981-2EED8E592834}" dt="2023-01-12T17:43:52.794" v="23" actId="14100"/>
          <ac:picMkLst>
            <pc:docMk/>
            <pc:sldMk cId="434840659" sldId="298"/>
            <ac:picMk id="3" creationId="{36239BE8-D6AC-CE2C-6DDA-1D23EFF8F58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eth\Desktop\UCLA%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eth\Desktop\UCLA%20graph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eth\Desktop\UCLA%20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th\Desktop\UCLA%20graph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62E-46F1-A359-530FF6C841D0}"/>
              </c:ext>
            </c:extLst>
          </c:dPt>
          <c:dPt>
            <c:idx val="1"/>
            <c:bubble3D val="0"/>
            <c:explosion val="16"/>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62E-46F1-A359-530FF6C841D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62E-46F1-A359-530FF6C841D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62E-46F1-A359-530FF6C841D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62E-46F1-A359-530FF6C841D0}"/>
              </c:ext>
            </c:extLst>
          </c:dPt>
          <c:dLbls>
            <c:dLbl>
              <c:idx val="0"/>
              <c:layout>
                <c:manualLayout>
                  <c:x val="8.7489098311529956E-2"/>
                  <c:y val="0.1082251382551058"/>
                </c:manualLayout>
              </c:layout>
              <c:tx>
                <c:rich>
                  <a:bodyPr rot="0" spcFirstLastPara="1" vertOverflow="ellipsis" vert="horz" wrap="square" lIns="38100" tIns="19050" rIns="38100" bIns="19050" anchor="ctr" anchorCtr="0">
                    <a:spAutoFit/>
                  </a:bodyPr>
                  <a:lstStyle/>
                  <a:p>
                    <a:pPr algn="l">
                      <a:defRPr sz="1330" b="1" i="0" u="none" strike="noStrike" kern="1200" spc="0" baseline="0">
                        <a:solidFill>
                          <a:schemeClr val="tx1"/>
                        </a:solidFill>
                        <a:latin typeface="+mn-lt"/>
                        <a:ea typeface="+mn-ea"/>
                        <a:cs typeface="+mn-cs"/>
                      </a:defRPr>
                    </a:pPr>
                    <a:fld id="{91302D8A-427D-4B44-970E-AEAFDAEC7F74}" type="CATEGORYNAME">
                      <a:rPr lang="en-US" smtClean="0">
                        <a:solidFill>
                          <a:schemeClr val="tx1"/>
                        </a:solidFill>
                      </a:rPr>
                      <a:pPr algn="l">
                        <a:defRPr>
                          <a:solidFill>
                            <a:schemeClr val="tx1"/>
                          </a:solidFill>
                        </a:defRPr>
                      </a:pPr>
                      <a:t>[CATEGORY NAME]</a:t>
                    </a:fld>
                    <a:r>
                      <a:rPr lang="en-US" dirty="0">
                        <a:solidFill>
                          <a:schemeClr val="tx1"/>
                        </a:solidFill>
                      </a:rPr>
                      <a:t> </a:t>
                    </a:r>
                    <a:fld id="{E585C96D-0F18-4D8B-98F2-70AE60B09EF5}" type="PERCENTAGE">
                      <a:rPr lang="en-US" baseline="0" smtClean="0">
                        <a:solidFill>
                          <a:schemeClr val="tx1"/>
                        </a:solidFill>
                      </a:rPr>
                      <a:pPr algn="l">
                        <a:defRPr>
                          <a:solidFill>
                            <a:schemeClr val="tx1"/>
                          </a:solidFill>
                        </a:defRPr>
                      </a:pPr>
                      <a:t>[PERCENTAGE]</a:t>
                    </a:fld>
                    <a:endParaRPr lang="en-US" dirty="0">
                      <a:solidFill>
                        <a:schemeClr val="tx1"/>
                      </a:solidFill>
                    </a:endParaRPr>
                  </a:p>
                </c:rich>
              </c:tx>
              <c:spPr>
                <a:noFill/>
                <a:ln>
                  <a:noFill/>
                </a:ln>
                <a:effectLst/>
              </c:spPr>
              <c:txPr>
                <a:bodyPr rot="0" spcFirstLastPara="1" vertOverflow="ellipsis" vert="horz" wrap="square" lIns="38100" tIns="19050" rIns="38100" bIns="19050" anchor="ctr" anchorCtr="0">
                  <a:spAutoFit/>
                </a:bodyPr>
                <a:lstStyle/>
                <a:p>
                  <a:pPr algn="l">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048622047244095"/>
                      <c:h val="0.15354978354978352"/>
                    </c:manualLayout>
                  </c15:layout>
                  <c15:dlblFieldTable/>
                  <c15:showDataLabelsRange val="0"/>
                </c:ext>
                <c:ext xmlns:c16="http://schemas.microsoft.com/office/drawing/2014/chart" uri="{C3380CC4-5D6E-409C-BE32-E72D297353CC}">
                  <c16:uniqueId val="{00000001-062E-46F1-A359-530FF6C841D0}"/>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E597524F-3A29-4F9D-807F-2235B3F803F0}" type="CATEGORYNAME">
                      <a:rPr lang="en-US" smtClean="0">
                        <a:solidFill>
                          <a:schemeClr val="tx1"/>
                        </a:solidFill>
                      </a:rPr>
                      <a:pPr>
                        <a:defRPr>
                          <a:solidFill>
                            <a:schemeClr val="tx1"/>
                          </a:solidFill>
                        </a:defRPr>
                      </a:pPr>
                      <a:t>[CATEGORY NAME]</a:t>
                    </a:fld>
                    <a:r>
                      <a:rPr lang="en-US" dirty="0">
                        <a:solidFill>
                          <a:schemeClr val="tx1"/>
                        </a:solidFill>
                      </a:rPr>
                      <a:t> </a:t>
                    </a:r>
                    <a:fld id="{E65B8A1E-A33D-4EAD-9F58-CDC240942B2F}" type="PERCENTAGE">
                      <a:rPr lang="en-US" baseline="0" smtClean="0">
                        <a:solidFill>
                          <a:schemeClr val="tx1"/>
                        </a:solidFill>
                      </a:rPr>
                      <a:pPr>
                        <a:defRPr>
                          <a:solidFill>
                            <a:schemeClr val="tx1"/>
                          </a:solidFill>
                        </a:defRPr>
                      </a:pPr>
                      <a:t>[PERCENTAGE]</a:t>
                    </a:fld>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2E-46F1-A359-530FF6C841D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Sheet1!$A$28:$A$29</c:f>
              <c:strCache>
                <c:ptCount val="2"/>
                <c:pt idx="0">
                  <c:v>Yes</c:v>
                </c:pt>
                <c:pt idx="1">
                  <c:v>No</c:v>
                </c:pt>
              </c:strCache>
            </c:strRef>
          </c:cat>
          <c:val>
            <c:numRef>
              <c:f>Sheet1!$B$28:$B$29</c:f>
              <c:numCache>
                <c:formatCode>0%</c:formatCode>
                <c:ptCount val="2"/>
                <c:pt idx="0">
                  <c:v>0.13043478260869565</c:v>
                </c:pt>
                <c:pt idx="1">
                  <c:v>0.86956521739130432</c:v>
                </c:pt>
              </c:numCache>
            </c:numRef>
          </c:val>
          <c:extLst>
            <c:ext xmlns:c16="http://schemas.microsoft.com/office/drawing/2014/chart" uri="{C3380CC4-5D6E-409C-BE32-E72D297353CC}">
              <c16:uniqueId val="{0000000A-062E-46F1-A359-530FF6C841D0}"/>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4"/>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D7D-41D3-B224-9DD10B2565CC}"/>
              </c:ext>
            </c:extLst>
          </c:dPt>
          <c:dPt>
            <c:idx val="1"/>
            <c:bubble3D val="0"/>
            <c:explosion val="27"/>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D7D-41D3-B224-9DD10B2565CC}"/>
              </c:ext>
            </c:extLst>
          </c:dPt>
          <c:dPt>
            <c:idx val="2"/>
            <c:bubble3D val="0"/>
            <c:explosion val="25"/>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D7D-41D3-B224-9DD10B2565CC}"/>
              </c:ext>
            </c:extLst>
          </c:dPt>
          <c:dPt>
            <c:idx val="3"/>
            <c:bubble3D val="0"/>
            <c:explosion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D7D-41D3-B224-9DD10B2565CC}"/>
              </c:ext>
            </c:extLst>
          </c:dPt>
          <c:dPt>
            <c:idx val="4"/>
            <c:bubble3D val="0"/>
            <c:explosion val="8"/>
            <c:spPr>
              <a:solidFill>
                <a:srgbClr val="FF5D5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D7D-41D3-B224-9DD10B2565CC}"/>
              </c:ext>
            </c:extLst>
          </c:dPt>
          <c:dLbls>
            <c:dLbl>
              <c:idx val="0"/>
              <c:layout>
                <c:manualLayout>
                  <c:x val="-4.1721321486903197E-2"/>
                  <c:y val="4.37552006276816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7D-41D3-B224-9DD10B2565CC}"/>
                </c:ext>
              </c:extLst>
            </c:dLbl>
            <c:dLbl>
              <c:idx val="1"/>
              <c:layout>
                <c:manualLayout>
                  <c:x val="-2.0079769343053118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7D-41D3-B224-9DD10B2565CC}"/>
                </c:ext>
              </c:extLst>
            </c:dLbl>
            <c:dLbl>
              <c:idx val="2"/>
              <c:layout>
                <c:manualLayout>
                  <c:x val="3.3297779714018289E-2"/>
                  <c:y val="6.74168471310127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7D-41D3-B224-9DD10B2565CC}"/>
                </c:ext>
              </c:extLst>
            </c:dLbl>
            <c:dLbl>
              <c:idx val="3"/>
              <c:layout>
                <c:manualLayout>
                  <c:x val="-2.7418515837206994E-3"/>
                  <c:y val="6.003569411777123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7D-41D3-B224-9DD10B2565CC}"/>
                </c:ext>
              </c:extLst>
            </c:dLbl>
            <c:dLbl>
              <c:idx val="4"/>
              <c:layout>
                <c:manualLayout>
                  <c:x val="-9.8156509360673213E-3"/>
                  <c:y val="-0.1658417496274899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7D-41D3-B224-9DD10B2565CC}"/>
                </c:ext>
              </c:extLst>
            </c:dLbl>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numRef>
              <c:f>Sheet1!$A$1:$A$5</c:f>
              <c:numCache>
                <c:formatCode>General</c:formatCode>
                <c:ptCount val="5"/>
                <c:pt idx="0">
                  <c:v>1</c:v>
                </c:pt>
                <c:pt idx="1">
                  <c:v>2</c:v>
                </c:pt>
                <c:pt idx="2">
                  <c:v>3</c:v>
                </c:pt>
                <c:pt idx="3">
                  <c:v>4</c:v>
                </c:pt>
                <c:pt idx="4">
                  <c:v>5</c:v>
                </c:pt>
              </c:numCache>
            </c:numRef>
          </c:cat>
          <c:val>
            <c:numRef>
              <c:f>Sheet1!$B$1:$B$5</c:f>
              <c:numCache>
                <c:formatCode>0%</c:formatCode>
                <c:ptCount val="5"/>
                <c:pt idx="0">
                  <c:v>1.8433179723502304E-2</c:v>
                </c:pt>
                <c:pt idx="1">
                  <c:v>1.8433179723502304E-2</c:v>
                </c:pt>
                <c:pt idx="2">
                  <c:v>6.4516129032258063E-2</c:v>
                </c:pt>
                <c:pt idx="3">
                  <c:v>0.27649769585253459</c:v>
                </c:pt>
                <c:pt idx="4">
                  <c:v>0.62211981566820274</c:v>
                </c:pt>
              </c:numCache>
            </c:numRef>
          </c:val>
          <c:extLst>
            <c:ext xmlns:c16="http://schemas.microsoft.com/office/drawing/2014/chart" uri="{C3380CC4-5D6E-409C-BE32-E72D297353CC}">
              <c16:uniqueId val="{0000000A-ED7D-41D3-B224-9DD10B2565CC}"/>
            </c:ext>
          </c:extLst>
        </c:ser>
        <c:dLbls>
          <c:dLblPos val="outEnd"/>
          <c:showLegendKey val="0"/>
          <c:showVal val="0"/>
          <c:showCatName val="0"/>
          <c:showSerName val="0"/>
          <c:showPercent val="1"/>
          <c:showBubbleSize val="0"/>
          <c:showLeaderLines val="0"/>
        </c:dLbls>
      </c:pie3DChart>
    </c:plotArea>
    <c:legend>
      <c:legendPos val="l"/>
      <c:layout>
        <c:manualLayout>
          <c:xMode val="edge"/>
          <c:yMode val="edge"/>
          <c:x val="1.5748028241463978E-2"/>
          <c:y val="0.17996766594950048"/>
          <c:w val="6.9490757953425936E-2"/>
          <c:h val="0.64006422830161791"/>
        </c:manualLayout>
      </c:layout>
      <c:overlay val="0"/>
      <c:spPr>
        <a:scene3d>
          <a:camera prst="orthographicFront"/>
          <a:lightRig rig="threePt" dir="t"/>
        </a:scene3d>
        <a:sp3d/>
      </c:spPr>
      <c:txPr>
        <a:bodyPr/>
        <a:lstStyle/>
        <a:p>
          <a:pPr>
            <a:defRPr sz="1400"/>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14335933407354"/>
          <c:y val="4.3787622445880053E-2"/>
          <c:w val="0.71155206067895949"/>
          <c:h val="0.8546326787371098"/>
        </c:manualLayout>
      </c:layout>
      <c:barChart>
        <c:barDir val="bar"/>
        <c:grouping val="clustered"/>
        <c:varyColors val="1"/>
        <c:ser>
          <c:idx val="0"/>
          <c:order val="0"/>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363-460A-8473-62B462E4EC00}"/>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363-460A-8473-62B462E4EC00}"/>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363-460A-8473-62B462E4EC00}"/>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363-460A-8473-62B462E4EC0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Sheet1!$A$32:$A$35</c:f>
              <c:strCache>
                <c:ptCount val="4"/>
                <c:pt idx="0">
                  <c:v>Hazardous Drugs</c:v>
                </c:pt>
                <c:pt idx="1">
                  <c:v>Environment Contamination</c:v>
                </c:pt>
                <c:pt idx="2">
                  <c:v>Bacteria</c:v>
                </c:pt>
                <c:pt idx="3">
                  <c:v>Viruses</c:v>
                </c:pt>
              </c:strCache>
            </c:strRef>
          </c:cat>
          <c:val>
            <c:numRef>
              <c:f>Sheet1!$B$32:$B$35</c:f>
              <c:numCache>
                <c:formatCode>0%</c:formatCode>
                <c:ptCount val="4"/>
                <c:pt idx="0">
                  <c:v>0.76036866359447008</c:v>
                </c:pt>
                <c:pt idx="1">
                  <c:v>0.57603686635944695</c:v>
                </c:pt>
                <c:pt idx="2">
                  <c:v>0.35944700460829493</c:v>
                </c:pt>
                <c:pt idx="3">
                  <c:v>0.25345622119815669</c:v>
                </c:pt>
              </c:numCache>
            </c:numRef>
          </c:val>
          <c:extLst>
            <c:ext xmlns:c16="http://schemas.microsoft.com/office/drawing/2014/chart" uri="{C3380CC4-5D6E-409C-BE32-E72D297353CC}">
              <c16:uniqueId val="{00000008-1363-460A-8473-62B462E4EC00}"/>
            </c:ext>
          </c:extLst>
        </c:ser>
        <c:dLbls>
          <c:showLegendKey val="0"/>
          <c:showVal val="0"/>
          <c:showCatName val="0"/>
          <c:showSerName val="0"/>
          <c:showPercent val="0"/>
          <c:showBubbleSize val="0"/>
        </c:dLbls>
        <c:gapWidth val="115"/>
        <c:overlap val="-20"/>
        <c:axId val="867144584"/>
        <c:axId val="867140648"/>
      </c:barChart>
      <c:valAx>
        <c:axId val="86714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144584"/>
        <c:crosses val="autoZero"/>
        <c:crossBetween val="between"/>
      </c:valAx>
      <c:catAx>
        <c:axId val="8671445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67140648"/>
        <c:crosses val="autoZero"/>
        <c:auto val="1"/>
        <c:lblAlgn val="ctr"/>
        <c:lblOffset val="25"/>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9"/>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600-4C32-BCF4-09935C42578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600-4C32-BCF4-09935C425780}"/>
              </c:ext>
            </c:extLst>
          </c:dPt>
          <c:dPt>
            <c:idx val="2"/>
            <c:bubble3D val="0"/>
            <c:explosion val="6"/>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600-4C32-BCF4-09935C425780}"/>
              </c:ext>
            </c:extLst>
          </c:dPt>
          <c:dPt>
            <c:idx val="3"/>
            <c:bubble3D val="0"/>
            <c:explosion val="4"/>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600-4C32-BCF4-09935C425780}"/>
              </c:ext>
            </c:extLst>
          </c:dPt>
          <c:dPt>
            <c:idx val="4"/>
            <c:bubble3D val="0"/>
            <c:explosion val="9"/>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600-4C32-BCF4-09935C425780}"/>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E600-4C32-BCF4-09935C425780}"/>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600-4C32-BCF4-09935C425780}"/>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E600-4C32-BCF4-09935C425780}"/>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E600-4C32-BCF4-09935C425780}"/>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E600-4C32-BCF4-09935C42578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Sheet1!$A$14:$A$18</c:f>
              <c:strCache>
                <c:ptCount val="5"/>
                <c:pt idx="0">
                  <c:v>Never</c:v>
                </c:pt>
                <c:pt idx="1">
                  <c:v>Almost Never</c:v>
                </c:pt>
                <c:pt idx="2">
                  <c:v>Sometimes</c:v>
                </c:pt>
                <c:pt idx="3">
                  <c:v>Almost Always</c:v>
                </c:pt>
                <c:pt idx="4">
                  <c:v>Always</c:v>
                </c:pt>
              </c:strCache>
            </c:strRef>
          </c:cat>
          <c:val>
            <c:numRef>
              <c:f>Sheet1!$B$14:$B$18</c:f>
              <c:numCache>
                <c:formatCode>0.0%</c:formatCode>
                <c:ptCount val="5"/>
                <c:pt idx="0">
                  <c:v>0.41706161137440756</c:v>
                </c:pt>
                <c:pt idx="1">
                  <c:v>6.6350710900473939E-2</c:v>
                </c:pt>
                <c:pt idx="2">
                  <c:v>0.1895734597156398</c:v>
                </c:pt>
                <c:pt idx="3">
                  <c:v>0.11374407582938388</c:v>
                </c:pt>
                <c:pt idx="4">
                  <c:v>0.2132701421800948</c:v>
                </c:pt>
              </c:numCache>
            </c:numRef>
          </c:val>
          <c:extLst>
            <c:ext xmlns:c16="http://schemas.microsoft.com/office/drawing/2014/chart" uri="{C3380CC4-5D6E-409C-BE32-E72D297353CC}">
              <c16:uniqueId val="{0000000A-E600-4C32-BCF4-09935C42578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41C03-CC55-4AFA-83CD-9EDAD287C1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05E7556-85D3-4890-8E4D-C72F38063E39}">
      <dgm:prSet custT="1"/>
      <dgm:spPr/>
      <dgm:t>
        <a:bodyPr/>
        <a:lstStyle/>
        <a:p>
          <a:r>
            <a:rPr lang="en-US" sz="3200" dirty="0"/>
            <a:t>What is toilet plume aerosol and what dangers does it pose?</a:t>
          </a:r>
        </a:p>
      </dgm:t>
    </dgm:pt>
    <dgm:pt modelId="{3DC0AECA-9D6A-471D-A7C1-5F789FABDE60}" type="parTrans" cxnId="{310A01F2-CC3D-4D50-8671-329239BAAF1E}">
      <dgm:prSet/>
      <dgm:spPr/>
      <dgm:t>
        <a:bodyPr/>
        <a:lstStyle/>
        <a:p>
          <a:endParaRPr lang="en-US"/>
        </a:p>
      </dgm:t>
    </dgm:pt>
    <dgm:pt modelId="{12EE0EC4-B8A7-45AD-84DF-5A0F626843B7}" type="sibTrans" cxnId="{310A01F2-CC3D-4D50-8671-329239BAAF1E}">
      <dgm:prSet/>
      <dgm:spPr/>
      <dgm:t>
        <a:bodyPr/>
        <a:lstStyle/>
        <a:p>
          <a:endParaRPr lang="en-US"/>
        </a:p>
      </dgm:t>
    </dgm:pt>
    <dgm:pt modelId="{905C9560-5300-4B76-ADF6-C6C21DD514FC}">
      <dgm:prSet custT="1"/>
      <dgm:spPr/>
      <dgm:t>
        <a:bodyPr/>
        <a:lstStyle/>
        <a:p>
          <a:r>
            <a:rPr lang="en-US" sz="3200" dirty="0"/>
            <a:t>How does the Splashblocker® help reduce exposure to toilet plume aerosol?</a:t>
          </a:r>
        </a:p>
      </dgm:t>
    </dgm:pt>
    <dgm:pt modelId="{CC3AF1B0-252F-4883-902B-0EC4442B6336}" type="parTrans" cxnId="{F7153305-CDF9-4A13-912F-40F95E95BB1F}">
      <dgm:prSet/>
      <dgm:spPr/>
      <dgm:t>
        <a:bodyPr/>
        <a:lstStyle/>
        <a:p>
          <a:endParaRPr lang="en-US"/>
        </a:p>
      </dgm:t>
    </dgm:pt>
    <dgm:pt modelId="{C2BB2809-A2C6-47A4-A836-43AD92F5F27E}" type="sibTrans" cxnId="{F7153305-CDF9-4A13-912F-40F95E95BB1F}">
      <dgm:prSet/>
      <dgm:spPr/>
      <dgm:t>
        <a:bodyPr/>
        <a:lstStyle/>
        <a:p>
          <a:endParaRPr lang="en-US"/>
        </a:p>
      </dgm:t>
    </dgm:pt>
    <dgm:pt modelId="{3D05686D-A88D-40E7-B61A-0E7125DEBE1F}">
      <dgm:prSet custT="1"/>
      <dgm:spPr/>
      <dgm:t>
        <a:bodyPr/>
        <a:lstStyle/>
        <a:p>
          <a:r>
            <a:rPr lang="en-US" sz="3200" dirty="0"/>
            <a:t>How using the Splashblocker® makes financial and environmental sense for your facilities along with health sense for your nurses, caregivers, patients and visitors.</a:t>
          </a:r>
        </a:p>
      </dgm:t>
    </dgm:pt>
    <dgm:pt modelId="{5B82E8FC-1087-4391-B304-7BB6ACAE923A}" type="parTrans" cxnId="{61464675-2814-4F36-9669-A65C87C9736D}">
      <dgm:prSet/>
      <dgm:spPr/>
      <dgm:t>
        <a:bodyPr/>
        <a:lstStyle/>
        <a:p>
          <a:endParaRPr lang="en-US"/>
        </a:p>
      </dgm:t>
    </dgm:pt>
    <dgm:pt modelId="{D1A9B25F-ACCA-40FD-B280-949968B6F285}" type="sibTrans" cxnId="{61464675-2814-4F36-9669-A65C87C9736D}">
      <dgm:prSet/>
      <dgm:spPr/>
      <dgm:t>
        <a:bodyPr/>
        <a:lstStyle/>
        <a:p>
          <a:endParaRPr lang="en-US"/>
        </a:p>
      </dgm:t>
    </dgm:pt>
    <dgm:pt modelId="{E583DFDE-3024-47C6-AA65-D1117A4E675E}" type="pres">
      <dgm:prSet presAssocID="{10641C03-CC55-4AFA-83CD-9EDAD287C17A}" presName="vert0" presStyleCnt="0">
        <dgm:presLayoutVars>
          <dgm:dir/>
          <dgm:animOne val="branch"/>
          <dgm:animLvl val="lvl"/>
        </dgm:presLayoutVars>
      </dgm:prSet>
      <dgm:spPr/>
    </dgm:pt>
    <dgm:pt modelId="{F957D544-B828-413F-B985-833FABC6F964}" type="pres">
      <dgm:prSet presAssocID="{C05E7556-85D3-4890-8E4D-C72F38063E39}" presName="thickLine" presStyleLbl="alignNode1" presStyleIdx="0" presStyleCnt="3"/>
      <dgm:spPr/>
    </dgm:pt>
    <dgm:pt modelId="{75D90337-38A7-4B65-89FC-E8F12C53E940}" type="pres">
      <dgm:prSet presAssocID="{C05E7556-85D3-4890-8E4D-C72F38063E39}" presName="horz1" presStyleCnt="0"/>
      <dgm:spPr/>
    </dgm:pt>
    <dgm:pt modelId="{4EAC5916-76A7-48AA-B4C8-E21F1D756376}" type="pres">
      <dgm:prSet presAssocID="{C05E7556-85D3-4890-8E4D-C72F38063E39}" presName="tx1" presStyleLbl="revTx" presStyleIdx="0" presStyleCnt="3"/>
      <dgm:spPr/>
    </dgm:pt>
    <dgm:pt modelId="{82475F4C-902C-487B-84AB-A431BC24FA60}" type="pres">
      <dgm:prSet presAssocID="{C05E7556-85D3-4890-8E4D-C72F38063E39}" presName="vert1" presStyleCnt="0"/>
      <dgm:spPr/>
    </dgm:pt>
    <dgm:pt modelId="{3FDCF59E-B82C-41FE-B76B-6274E75153C2}" type="pres">
      <dgm:prSet presAssocID="{905C9560-5300-4B76-ADF6-C6C21DD514FC}" presName="thickLine" presStyleLbl="alignNode1" presStyleIdx="1" presStyleCnt="3" custLinFactNeighborX="-89" custLinFactNeighborY="-11743"/>
      <dgm:spPr/>
    </dgm:pt>
    <dgm:pt modelId="{D6622658-B85D-47B5-9D4A-D77C89EB63BE}" type="pres">
      <dgm:prSet presAssocID="{905C9560-5300-4B76-ADF6-C6C21DD514FC}" presName="horz1" presStyleCnt="0"/>
      <dgm:spPr/>
    </dgm:pt>
    <dgm:pt modelId="{ABD63ADF-B0B8-4065-93CE-A3B79AF4637B}" type="pres">
      <dgm:prSet presAssocID="{905C9560-5300-4B76-ADF6-C6C21DD514FC}" presName="tx1" presStyleLbl="revTx" presStyleIdx="1" presStyleCnt="3"/>
      <dgm:spPr/>
    </dgm:pt>
    <dgm:pt modelId="{5EB9BF2E-D083-4585-BD9D-2F3CD9D0C651}" type="pres">
      <dgm:prSet presAssocID="{905C9560-5300-4B76-ADF6-C6C21DD514FC}" presName="vert1" presStyleCnt="0"/>
      <dgm:spPr/>
    </dgm:pt>
    <dgm:pt modelId="{7A66906A-6483-4154-AD11-ECC64EF6F2B2}" type="pres">
      <dgm:prSet presAssocID="{3D05686D-A88D-40E7-B61A-0E7125DEBE1F}" presName="thickLine" presStyleLbl="alignNode1" presStyleIdx="2" presStyleCnt="3"/>
      <dgm:spPr/>
    </dgm:pt>
    <dgm:pt modelId="{5AFDC646-BB37-42C6-96ED-CCE9C98E8A2E}" type="pres">
      <dgm:prSet presAssocID="{3D05686D-A88D-40E7-B61A-0E7125DEBE1F}" presName="horz1" presStyleCnt="0"/>
      <dgm:spPr/>
    </dgm:pt>
    <dgm:pt modelId="{E59259AB-4BAB-4793-8709-93C1112A9709}" type="pres">
      <dgm:prSet presAssocID="{3D05686D-A88D-40E7-B61A-0E7125DEBE1F}" presName="tx1" presStyleLbl="revTx" presStyleIdx="2" presStyleCnt="3"/>
      <dgm:spPr/>
    </dgm:pt>
    <dgm:pt modelId="{92660B7C-0BFE-45F3-A5F5-90E99BE6A3DC}" type="pres">
      <dgm:prSet presAssocID="{3D05686D-A88D-40E7-B61A-0E7125DEBE1F}" presName="vert1" presStyleCnt="0"/>
      <dgm:spPr/>
    </dgm:pt>
  </dgm:ptLst>
  <dgm:cxnLst>
    <dgm:cxn modelId="{F7153305-CDF9-4A13-912F-40F95E95BB1F}" srcId="{10641C03-CC55-4AFA-83CD-9EDAD287C17A}" destId="{905C9560-5300-4B76-ADF6-C6C21DD514FC}" srcOrd="1" destOrd="0" parTransId="{CC3AF1B0-252F-4883-902B-0EC4442B6336}" sibTransId="{C2BB2809-A2C6-47A4-A836-43AD92F5F27E}"/>
    <dgm:cxn modelId="{5EE8AB21-0A48-436E-876C-5B91D5683927}" type="presOf" srcId="{905C9560-5300-4B76-ADF6-C6C21DD514FC}" destId="{ABD63ADF-B0B8-4065-93CE-A3B79AF4637B}" srcOrd="0" destOrd="0" presId="urn:microsoft.com/office/officeart/2008/layout/LinedList"/>
    <dgm:cxn modelId="{61464675-2814-4F36-9669-A65C87C9736D}" srcId="{10641C03-CC55-4AFA-83CD-9EDAD287C17A}" destId="{3D05686D-A88D-40E7-B61A-0E7125DEBE1F}" srcOrd="2" destOrd="0" parTransId="{5B82E8FC-1087-4391-B304-7BB6ACAE923A}" sibTransId="{D1A9B25F-ACCA-40FD-B280-949968B6F285}"/>
    <dgm:cxn modelId="{40FB8055-E0EE-4022-822E-887FEDA2A286}" type="presOf" srcId="{10641C03-CC55-4AFA-83CD-9EDAD287C17A}" destId="{E583DFDE-3024-47C6-AA65-D1117A4E675E}" srcOrd="0" destOrd="0" presId="urn:microsoft.com/office/officeart/2008/layout/LinedList"/>
    <dgm:cxn modelId="{EC3843A7-9A06-4AE9-8F28-232117C8B185}" type="presOf" srcId="{C05E7556-85D3-4890-8E4D-C72F38063E39}" destId="{4EAC5916-76A7-48AA-B4C8-E21F1D756376}" srcOrd="0" destOrd="0" presId="urn:microsoft.com/office/officeart/2008/layout/LinedList"/>
    <dgm:cxn modelId="{555A66CA-B72A-4155-92ED-85893088C0E4}" type="presOf" srcId="{3D05686D-A88D-40E7-B61A-0E7125DEBE1F}" destId="{E59259AB-4BAB-4793-8709-93C1112A9709}" srcOrd="0" destOrd="0" presId="urn:microsoft.com/office/officeart/2008/layout/LinedList"/>
    <dgm:cxn modelId="{310A01F2-CC3D-4D50-8671-329239BAAF1E}" srcId="{10641C03-CC55-4AFA-83CD-9EDAD287C17A}" destId="{C05E7556-85D3-4890-8E4D-C72F38063E39}" srcOrd="0" destOrd="0" parTransId="{3DC0AECA-9D6A-471D-A7C1-5F789FABDE60}" sibTransId="{12EE0EC4-B8A7-45AD-84DF-5A0F626843B7}"/>
    <dgm:cxn modelId="{399D3BED-408E-4773-8541-9092720615BE}" type="presParOf" srcId="{E583DFDE-3024-47C6-AA65-D1117A4E675E}" destId="{F957D544-B828-413F-B985-833FABC6F964}" srcOrd="0" destOrd="0" presId="urn:microsoft.com/office/officeart/2008/layout/LinedList"/>
    <dgm:cxn modelId="{166F0EE4-4D84-4CC2-91F9-C82DE76D4B27}" type="presParOf" srcId="{E583DFDE-3024-47C6-AA65-D1117A4E675E}" destId="{75D90337-38A7-4B65-89FC-E8F12C53E940}" srcOrd="1" destOrd="0" presId="urn:microsoft.com/office/officeart/2008/layout/LinedList"/>
    <dgm:cxn modelId="{6B677BCA-CFB0-4FA4-B2BB-C3D3B2D06DC2}" type="presParOf" srcId="{75D90337-38A7-4B65-89FC-E8F12C53E940}" destId="{4EAC5916-76A7-48AA-B4C8-E21F1D756376}" srcOrd="0" destOrd="0" presId="urn:microsoft.com/office/officeart/2008/layout/LinedList"/>
    <dgm:cxn modelId="{A8DE905F-B61E-4EBA-81FF-F5B4CAA3740D}" type="presParOf" srcId="{75D90337-38A7-4B65-89FC-E8F12C53E940}" destId="{82475F4C-902C-487B-84AB-A431BC24FA60}" srcOrd="1" destOrd="0" presId="urn:microsoft.com/office/officeart/2008/layout/LinedList"/>
    <dgm:cxn modelId="{71438731-6320-4623-904F-FB0617D0992F}" type="presParOf" srcId="{E583DFDE-3024-47C6-AA65-D1117A4E675E}" destId="{3FDCF59E-B82C-41FE-B76B-6274E75153C2}" srcOrd="2" destOrd="0" presId="urn:microsoft.com/office/officeart/2008/layout/LinedList"/>
    <dgm:cxn modelId="{0529660F-1738-462D-8206-AE45E2F74AD9}" type="presParOf" srcId="{E583DFDE-3024-47C6-AA65-D1117A4E675E}" destId="{D6622658-B85D-47B5-9D4A-D77C89EB63BE}" srcOrd="3" destOrd="0" presId="urn:microsoft.com/office/officeart/2008/layout/LinedList"/>
    <dgm:cxn modelId="{47D054AC-040C-4B6C-8BA1-1BD3DD5F6DDF}" type="presParOf" srcId="{D6622658-B85D-47B5-9D4A-D77C89EB63BE}" destId="{ABD63ADF-B0B8-4065-93CE-A3B79AF4637B}" srcOrd="0" destOrd="0" presId="urn:microsoft.com/office/officeart/2008/layout/LinedList"/>
    <dgm:cxn modelId="{4213819C-E93C-4CA0-BAA0-EBC1FA01987B}" type="presParOf" srcId="{D6622658-B85D-47B5-9D4A-D77C89EB63BE}" destId="{5EB9BF2E-D083-4585-BD9D-2F3CD9D0C651}" srcOrd="1" destOrd="0" presId="urn:microsoft.com/office/officeart/2008/layout/LinedList"/>
    <dgm:cxn modelId="{5467B47C-8A38-4CB3-8129-E4E5B4A437FF}" type="presParOf" srcId="{E583DFDE-3024-47C6-AA65-D1117A4E675E}" destId="{7A66906A-6483-4154-AD11-ECC64EF6F2B2}" srcOrd="4" destOrd="0" presId="urn:microsoft.com/office/officeart/2008/layout/LinedList"/>
    <dgm:cxn modelId="{B75694D2-C606-42D1-908E-4E252F7B5777}" type="presParOf" srcId="{E583DFDE-3024-47C6-AA65-D1117A4E675E}" destId="{5AFDC646-BB37-42C6-96ED-CCE9C98E8A2E}" srcOrd="5" destOrd="0" presId="urn:microsoft.com/office/officeart/2008/layout/LinedList"/>
    <dgm:cxn modelId="{24A660A2-5FF5-4201-AF0D-5032F18DFAA5}" type="presParOf" srcId="{5AFDC646-BB37-42C6-96ED-CCE9C98E8A2E}" destId="{E59259AB-4BAB-4793-8709-93C1112A9709}" srcOrd="0" destOrd="0" presId="urn:microsoft.com/office/officeart/2008/layout/LinedList"/>
    <dgm:cxn modelId="{9F0ABFCC-3AD6-41F6-AC1D-995FFA1DA03E}" type="presParOf" srcId="{5AFDC646-BB37-42C6-96ED-CCE9C98E8A2E}" destId="{92660B7C-0BFE-45F3-A5F5-90E99BE6A3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E853B-D6EB-45A4-80A7-75D73FDE39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4A94ED-E844-4F65-94EB-A8CB471EBC95}">
      <dgm:prSet/>
      <dgm:spPr/>
      <dgm:t>
        <a:bodyPr/>
        <a:lstStyle/>
        <a:p>
          <a:r>
            <a:rPr lang="en-US" b="1" i="1" u="sng" dirty="0"/>
            <a:t>Toilet Plume Aerosol is the dispersal of microscopic particles as a result of flushing a toilet.</a:t>
          </a:r>
          <a:endParaRPr lang="en-US" dirty="0"/>
        </a:p>
      </dgm:t>
    </dgm:pt>
    <dgm:pt modelId="{8C55D7CB-3329-4B8C-A849-77B91A1E6A3C}" type="parTrans" cxnId="{04F82072-69E5-4034-BA3D-5B4775E5F9AB}">
      <dgm:prSet/>
      <dgm:spPr/>
      <dgm:t>
        <a:bodyPr/>
        <a:lstStyle/>
        <a:p>
          <a:endParaRPr lang="en-US"/>
        </a:p>
      </dgm:t>
    </dgm:pt>
    <dgm:pt modelId="{8419549A-2BB8-4E6B-A41D-B25F5A28676B}" type="sibTrans" cxnId="{04F82072-69E5-4034-BA3D-5B4775E5F9AB}">
      <dgm:prSet/>
      <dgm:spPr/>
      <dgm:t>
        <a:bodyPr/>
        <a:lstStyle/>
        <a:p>
          <a:endParaRPr lang="en-US"/>
        </a:p>
      </dgm:t>
    </dgm:pt>
    <dgm:pt modelId="{7E716DB1-AB1A-41D7-BC3A-04188A5FB4DF}">
      <dgm:prSet/>
      <dgm:spPr/>
      <dgm:t>
        <a:bodyPr/>
        <a:lstStyle/>
        <a:p>
          <a:pPr>
            <a:buFont typeface="Wingdings" panose="05000000000000000000" pitchFamily="2" charset="2"/>
            <a:buChar char="Ø"/>
          </a:pPr>
          <a:r>
            <a:rPr lang="en-US" dirty="0"/>
            <a:t>“The potential risks associated with toilet plume aerosols produced by flush toilets is a subject of continuing study…The studies demonstrate that potentially infectious aerosols may be produced in substantial quantities during flushing…Research suggests that toilet plume could play a contributary role in the transmission of infectious diseases.”</a:t>
          </a:r>
        </a:p>
      </dgm:t>
    </dgm:pt>
    <dgm:pt modelId="{90FF7491-086D-4420-B576-5423FB0AD529}" type="parTrans" cxnId="{2A7F63F9-24CD-445D-AC07-870AEF695337}">
      <dgm:prSet/>
      <dgm:spPr/>
      <dgm:t>
        <a:bodyPr/>
        <a:lstStyle/>
        <a:p>
          <a:endParaRPr lang="en-US"/>
        </a:p>
      </dgm:t>
    </dgm:pt>
    <dgm:pt modelId="{B7B2D1BB-10D6-40BF-ABA1-F2C594D66194}" type="sibTrans" cxnId="{2A7F63F9-24CD-445D-AC07-870AEF695337}">
      <dgm:prSet/>
      <dgm:spPr/>
      <dgm:t>
        <a:bodyPr/>
        <a:lstStyle/>
        <a:p>
          <a:endParaRPr lang="en-US"/>
        </a:p>
      </dgm:t>
    </dgm:pt>
    <dgm:pt modelId="{A232D0E2-2C79-47C2-BEFA-87B376C423A1}">
      <dgm:prSet/>
      <dgm:spPr/>
      <dgm:t>
        <a:bodyPr/>
        <a:lstStyle/>
        <a:p>
          <a:pPr>
            <a:buFontTx/>
            <a:buNone/>
          </a:pPr>
          <a:r>
            <a:rPr lang="en-US" b="1" i="1" dirty="0"/>
            <a:t>		American Journal of Infection Control, March 2013, David L. Johnson, Univ. of Oklahoma</a:t>
          </a:r>
          <a:endParaRPr lang="en-US" dirty="0"/>
        </a:p>
      </dgm:t>
    </dgm:pt>
    <dgm:pt modelId="{A3397E6F-8CEA-4B0A-84E7-63B012F7A0BD}" type="parTrans" cxnId="{6AE4BDEC-9A61-4203-8EBC-9194CF7F10D9}">
      <dgm:prSet/>
      <dgm:spPr/>
      <dgm:t>
        <a:bodyPr/>
        <a:lstStyle/>
        <a:p>
          <a:endParaRPr lang="en-US"/>
        </a:p>
      </dgm:t>
    </dgm:pt>
    <dgm:pt modelId="{77BF884A-12D8-41EB-84E5-70F87AD25452}" type="sibTrans" cxnId="{6AE4BDEC-9A61-4203-8EBC-9194CF7F10D9}">
      <dgm:prSet/>
      <dgm:spPr/>
      <dgm:t>
        <a:bodyPr/>
        <a:lstStyle/>
        <a:p>
          <a:endParaRPr lang="en-US"/>
        </a:p>
      </dgm:t>
    </dgm:pt>
    <dgm:pt modelId="{EC911570-0AD1-46BF-8144-91E9B953DDC8}">
      <dgm:prSet/>
      <dgm:spPr/>
      <dgm:t>
        <a:bodyPr/>
        <a:lstStyle/>
        <a:p>
          <a:pPr>
            <a:buFont typeface="Wingdings" panose="05000000000000000000" pitchFamily="2" charset="2"/>
            <a:buChar char="Ø"/>
          </a:pPr>
          <a:r>
            <a:rPr lang="en-US" dirty="0"/>
            <a:t>“University of Iowa research demonstrates that toilet flushing generates aerosols that could contribute to the spread of highly contagious viruses, such as norovirus and other viral pathogens including SARS-CoV-2, the virus that causes COVID-19.”</a:t>
          </a:r>
        </a:p>
      </dgm:t>
    </dgm:pt>
    <dgm:pt modelId="{A5D31491-0E33-476A-B1AE-71484A44AE12}" type="parTrans" cxnId="{A8A9A9B7-1711-4386-B583-D8588EA40417}">
      <dgm:prSet/>
      <dgm:spPr/>
      <dgm:t>
        <a:bodyPr/>
        <a:lstStyle/>
        <a:p>
          <a:endParaRPr lang="en-US"/>
        </a:p>
      </dgm:t>
    </dgm:pt>
    <dgm:pt modelId="{54CA4726-B263-4E35-A999-5C2167170ED1}" type="sibTrans" cxnId="{A8A9A9B7-1711-4386-B583-D8588EA40417}">
      <dgm:prSet/>
      <dgm:spPr/>
      <dgm:t>
        <a:bodyPr/>
        <a:lstStyle/>
        <a:p>
          <a:endParaRPr lang="en-US"/>
        </a:p>
      </dgm:t>
    </dgm:pt>
    <dgm:pt modelId="{8C8BB2AF-F345-4A5A-B608-9D599397EC80}">
      <dgm:prSet/>
      <dgm:spPr/>
      <dgm:t>
        <a:bodyPr/>
        <a:lstStyle/>
        <a:p>
          <a:pPr>
            <a:buFontTx/>
            <a:buNone/>
          </a:pPr>
          <a:r>
            <a:rPr lang="en-US" dirty="0"/>
            <a:t>“The researchers noted that staff in health care facilities, including nurses, doctors, and custodial workers, may be vulnerable to exposure because they often do not use respiratory or barrier protection when flushing toilets.”</a:t>
          </a:r>
        </a:p>
      </dgm:t>
    </dgm:pt>
    <dgm:pt modelId="{74D91072-7083-4B00-AC1E-8A5FB8488E8D}" type="parTrans" cxnId="{2E225A51-F5C6-4753-ABC9-8E1C1C276F77}">
      <dgm:prSet/>
      <dgm:spPr/>
      <dgm:t>
        <a:bodyPr/>
        <a:lstStyle/>
        <a:p>
          <a:endParaRPr lang="en-US"/>
        </a:p>
      </dgm:t>
    </dgm:pt>
    <dgm:pt modelId="{8B2C39FA-E0FD-47FA-A535-0276615F58C7}" type="sibTrans" cxnId="{2E225A51-F5C6-4753-ABC9-8E1C1C276F77}">
      <dgm:prSet/>
      <dgm:spPr/>
      <dgm:t>
        <a:bodyPr/>
        <a:lstStyle/>
        <a:p>
          <a:endParaRPr lang="en-US"/>
        </a:p>
      </dgm:t>
    </dgm:pt>
    <dgm:pt modelId="{036BAE7F-E1E0-43D3-8FF4-488033E58777}">
      <dgm:prSet/>
      <dgm:spPr/>
      <dgm:t>
        <a:bodyPr/>
        <a:lstStyle/>
        <a:p>
          <a:pPr>
            <a:buNone/>
          </a:pPr>
          <a:r>
            <a:rPr lang="en-US" b="1" i="1" dirty="0"/>
            <a:t>		University of Iowa, College of Public Health, January 20, 2022</a:t>
          </a:r>
          <a:endParaRPr lang="en-US" dirty="0"/>
        </a:p>
      </dgm:t>
    </dgm:pt>
    <dgm:pt modelId="{CF3F9022-888D-49E5-94E1-4B8481A172EB}" type="parTrans" cxnId="{68E15615-574B-4033-A3D8-A4DF1E0CD3B9}">
      <dgm:prSet/>
      <dgm:spPr/>
      <dgm:t>
        <a:bodyPr/>
        <a:lstStyle/>
        <a:p>
          <a:endParaRPr lang="en-US"/>
        </a:p>
      </dgm:t>
    </dgm:pt>
    <dgm:pt modelId="{1E025FB6-2DD6-4E39-8A35-591C02075F36}" type="sibTrans" cxnId="{68E15615-574B-4033-A3D8-A4DF1E0CD3B9}">
      <dgm:prSet/>
      <dgm:spPr/>
      <dgm:t>
        <a:bodyPr/>
        <a:lstStyle/>
        <a:p>
          <a:endParaRPr lang="en-US"/>
        </a:p>
      </dgm:t>
    </dgm:pt>
    <dgm:pt modelId="{1BB3129A-41B8-4821-9043-0D3E7E5E60DC}">
      <dgm:prSet/>
      <dgm:spPr/>
      <dgm:t>
        <a:bodyPr/>
        <a:lstStyle/>
        <a:p>
          <a:pPr>
            <a:buFont typeface="Wingdings" panose="05000000000000000000" pitchFamily="2" charset="2"/>
            <a:buChar char="Ø"/>
          </a:pPr>
          <a:r>
            <a:rPr lang="en-US" dirty="0"/>
            <a:t>“The toilet should be covered with a plastic-backed absorbent pad while flushing.  This can protect the Health Care Worker from splashing and minimize environmental contamination of Hazardous Drugs.”*</a:t>
          </a:r>
        </a:p>
      </dgm:t>
    </dgm:pt>
    <dgm:pt modelId="{954EFBBE-6185-4104-80FF-6C18C650903F}" type="parTrans" cxnId="{081023FC-5DFF-41E2-9616-E7A86FD4DF25}">
      <dgm:prSet/>
      <dgm:spPr/>
      <dgm:t>
        <a:bodyPr/>
        <a:lstStyle/>
        <a:p>
          <a:endParaRPr lang="en-US"/>
        </a:p>
      </dgm:t>
    </dgm:pt>
    <dgm:pt modelId="{5B826D5C-9F07-4124-B91F-BFC89DABED04}" type="sibTrans" cxnId="{081023FC-5DFF-41E2-9616-E7A86FD4DF25}">
      <dgm:prSet/>
      <dgm:spPr/>
      <dgm:t>
        <a:bodyPr/>
        <a:lstStyle/>
        <a:p>
          <a:endParaRPr lang="en-US"/>
        </a:p>
      </dgm:t>
    </dgm:pt>
    <dgm:pt modelId="{7DB7621D-36F6-487C-93D3-C4D88998EEAC}">
      <dgm:prSet/>
      <dgm:spPr/>
      <dgm:t>
        <a:bodyPr/>
        <a:lstStyle/>
        <a:p>
          <a:pPr>
            <a:buFontTx/>
            <a:buNone/>
          </a:pPr>
          <a:r>
            <a:rPr lang="en-US" b="1" i="1" dirty="0"/>
            <a:t>		ONS Safe Handling of Hazardous Drugs, 3</a:t>
          </a:r>
          <a:r>
            <a:rPr lang="en-US" b="1" i="1" baseline="30000" dirty="0"/>
            <a:t>rd</a:t>
          </a:r>
          <a:r>
            <a:rPr lang="en-US" b="1" i="1" dirty="0"/>
            <a:t> Edition, M. Polovich,  PhD, RN, AOCN - Emeritus</a:t>
          </a:r>
          <a:endParaRPr lang="en-US" dirty="0"/>
        </a:p>
      </dgm:t>
    </dgm:pt>
    <dgm:pt modelId="{68519932-9E48-4612-A491-63EC930506AC}" type="parTrans" cxnId="{8F7F77B7-3C06-401A-B813-651F695E1C5A}">
      <dgm:prSet/>
      <dgm:spPr/>
      <dgm:t>
        <a:bodyPr/>
        <a:lstStyle/>
        <a:p>
          <a:endParaRPr lang="en-US"/>
        </a:p>
      </dgm:t>
    </dgm:pt>
    <dgm:pt modelId="{2C65813F-6449-49EA-83D5-A44D6D4C1F68}" type="sibTrans" cxnId="{8F7F77B7-3C06-401A-B813-651F695E1C5A}">
      <dgm:prSet/>
      <dgm:spPr/>
      <dgm:t>
        <a:bodyPr/>
        <a:lstStyle/>
        <a:p>
          <a:endParaRPr lang="en-US"/>
        </a:p>
      </dgm:t>
    </dgm:pt>
    <dgm:pt modelId="{0D4C1CBC-14BB-4BC3-B14A-E3B0EDD34A6F}">
      <dgm:prSet/>
      <dgm:spPr/>
      <dgm:t>
        <a:bodyPr/>
        <a:lstStyle/>
        <a:p>
          <a:pPr>
            <a:buFontTx/>
            <a:buNone/>
          </a:pPr>
          <a:endParaRPr lang="en-US" dirty="0"/>
        </a:p>
      </dgm:t>
    </dgm:pt>
    <dgm:pt modelId="{13006892-DDE6-44BC-9B65-C04AF38E112D}" type="parTrans" cxnId="{C3179CE3-DC3E-4E02-8A40-A7356435B200}">
      <dgm:prSet/>
      <dgm:spPr/>
      <dgm:t>
        <a:bodyPr/>
        <a:lstStyle/>
        <a:p>
          <a:endParaRPr lang="en-US"/>
        </a:p>
      </dgm:t>
    </dgm:pt>
    <dgm:pt modelId="{4DE7AD3C-1D92-41E6-9D0E-49E5982A5292}" type="sibTrans" cxnId="{C3179CE3-DC3E-4E02-8A40-A7356435B200}">
      <dgm:prSet/>
      <dgm:spPr/>
      <dgm:t>
        <a:bodyPr/>
        <a:lstStyle/>
        <a:p>
          <a:endParaRPr lang="en-US"/>
        </a:p>
      </dgm:t>
    </dgm:pt>
    <dgm:pt modelId="{72D5EC86-DA02-4FF6-AEBD-B1C9FAA471D8}">
      <dgm:prSet/>
      <dgm:spPr/>
      <dgm:t>
        <a:bodyPr/>
        <a:lstStyle/>
        <a:p>
          <a:pPr>
            <a:buNone/>
          </a:pPr>
          <a:endParaRPr lang="en-US" dirty="0"/>
        </a:p>
      </dgm:t>
    </dgm:pt>
    <dgm:pt modelId="{1A0E584D-3314-41CD-A057-3443FFECB308}" type="parTrans" cxnId="{C3993164-250B-4EDB-A19C-95EC752E3113}">
      <dgm:prSet/>
      <dgm:spPr/>
      <dgm:t>
        <a:bodyPr/>
        <a:lstStyle/>
        <a:p>
          <a:endParaRPr lang="en-US"/>
        </a:p>
      </dgm:t>
    </dgm:pt>
    <dgm:pt modelId="{36CC31DF-A047-4DB4-967C-76A363BDD306}" type="sibTrans" cxnId="{C3993164-250B-4EDB-A19C-95EC752E3113}">
      <dgm:prSet/>
      <dgm:spPr/>
      <dgm:t>
        <a:bodyPr/>
        <a:lstStyle/>
        <a:p>
          <a:endParaRPr lang="en-US"/>
        </a:p>
      </dgm:t>
    </dgm:pt>
    <dgm:pt modelId="{CF2E52FC-168E-4037-B5BE-3C9D548FB5FE}" type="pres">
      <dgm:prSet presAssocID="{574E853B-D6EB-45A4-80A7-75D73FDE39F4}" presName="linear" presStyleCnt="0">
        <dgm:presLayoutVars>
          <dgm:animLvl val="lvl"/>
          <dgm:resizeHandles val="exact"/>
        </dgm:presLayoutVars>
      </dgm:prSet>
      <dgm:spPr/>
    </dgm:pt>
    <dgm:pt modelId="{4E2F53C1-5E21-4EA4-95F3-9AB144C8ABC3}" type="pres">
      <dgm:prSet presAssocID="{E24A94ED-E844-4F65-94EB-A8CB471EBC95}" presName="parentText" presStyleLbl="node1" presStyleIdx="0" presStyleCnt="1" custLinFactNeighborY="-10436">
        <dgm:presLayoutVars>
          <dgm:chMax val="0"/>
          <dgm:bulletEnabled val="1"/>
        </dgm:presLayoutVars>
      </dgm:prSet>
      <dgm:spPr/>
    </dgm:pt>
    <dgm:pt modelId="{90CE15C2-8F03-41E9-B698-012AF49C7025}" type="pres">
      <dgm:prSet presAssocID="{E24A94ED-E844-4F65-94EB-A8CB471EBC95}" presName="childText" presStyleLbl="revTx" presStyleIdx="0" presStyleCnt="1" custLinFactNeighborX="164" custLinFactNeighborY="34024">
        <dgm:presLayoutVars>
          <dgm:bulletEnabled val="1"/>
        </dgm:presLayoutVars>
      </dgm:prSet>
      <dgm:spPr/>
    </dgm:pt>
  </dgm:ptLst>
  <dgm:cxnLst>
    <dgm:cxn modelId="{68E15615-574B-4033-A3D8-A4DF1E0CD3B9}" srcId="{EC911570-0AD1-46BF-8144-91E9B953DDC8}" destId="{036BAE7F-E1E0-43D3-8FF4-488033E58777}" srcOrd="1" destOrd="0" parTransId="{CF3F9022-888D-49E5-94E1-4B8481A172EB}" sibTransId="{1E025FB6-2DD6-4E39-8A35-591C02075F36}"/>
    <dgm:cxn modelId="{7FDF3F2B-B902-496D-93F1-7C7846ECAC35}" type="presOf" srcId="{036BAE7F-E1E0-43D3-8FF4-488033E58777}" destId="{90CE15C2-8F03-41E9-B698-012AF49C7025}" srcOrd="0" destOrd="5" presId="urn:microsoft.com/office/officeart/2005/8/layout/vList2"/>
    <dgm:cxn modelId="{660F085E-BC52-4E68-B145-8D95B370AFEF}" type="presOf" srcId="{E24A94ED-E844-4F65-94EB-A8CB471EBC95}" destId="{4E2F53C1-5E21-4EA4-95F3-9AB144C8ABC3}" srcOrd="0" destOrd="0" presId="urn:microsoft.com/office/officeart/2005/8/layout/vList2"/>
    <dgm:cxn modelId="{C3993164-250B-4EDB-A19C-95EC752E3113}" srcId="{EC911570-0AD1-46BF-8144-91E9B953DDC8}" destId="{72D5EC86-DA02-4FF6-AEBD-B1C9FAA471D8}" srcOrd="2" destOrd="0" parTransId="{1A0E584D-3314-41CD-A057-3443FFECB308}" sibTransId="{36CC31DF-A047-4DB4-967C-76A363BDD306}"/>
    <dgm:cxn modelId="{F8CC8867-07AA-4003-A505-11FB97ECC2F3}" type="presOf" srcId="{7DB7621D-36F6-487C-93D3-C4D88998EEAC}" destId="{90CE15C2-8F03-41E9-B698-012AF49C7025}" srcOrd="0" destOrd="8" presId="urn:microsoft.com/office/officeart/2005/8/layout/vList2"/>
    <dgm:cxn modelId="{1CBC024E-A8CD-4CC3-B5E2-37A0587E5443}" type="presOf" srcId="{1BB3129A-41B8-4821-9043-0D3E7E5E60DC}" destId="{90CE15C2-8F03-41E9-B698-012AF49C7025}" srcOrd="0" destOrd="7" presId="urn:microsoft.com/office/officeart/2005/8/layout/vList2"/>
    <dgm:cxn modelId="{2E225A51-F5C6-4753-ABC9-8E1C1C276F77}" srcId="{EC911570-0AD1-46BF-8144-91E9B953DDC8}" destId="{8C8BB2AF-F345-4A5A-B608-9D599397EC80}" srcOrd="0" destOrd="0" parTransId="{74D91072-7083-4B00-AC1E-8A5FB8488E8D}" sibTransId="{8B2C39FA-E0FD-47FA-A535-0276615F58C7}"/>
    <dgm:cxn modelId="{04F82072-69E5-4034-BA3D-5B4775E5F9AB}" srcId="{574E853B-D6EB-45A4-80A7-75D73FDE39F4}" destId="{E24A94ED-E844-4F65-94EB-A8CB471EBC95}" srcOrd="0" destOrd="0" parTransId="{8C55D7CB-3329-4B8C-A849-77B91A1E6A3C}" sibTransId="{8419549A-2BB8-4E6B-A41D-B25F5A28676B}"/>
    <dgm:cxn modelId="{96C6AB7C-F974-4EB5-86B0-D8987EE54233}" type="presOf" srcId="{0D4C1CBC-14BB-4BC3-B14A-E3B0EDD34A6F}" destId="{90CE15C2-8F03-41E9-B698-012AF49C7025}" srcOrd="0" destOrd="2" presId="urn:microsoft.com/office/officeart/2005/8/layout/vList2"/>
    <dgm:cxn modelId="{687AC998-D3B9-4E0C-863C-52173C0D3384}" type="presOf" srcId="{574E853B-D6EB-45A4-80A7-75D73FDE39F4}" destId="{CF2E52FC-168E-4037-B5BE-3C9D548FB5FE}" srcOrd="0" destOrd="0" presId="urn:microsoft.com/office/officeart/2005/8/layout/vList2"/>
    <dgm:cxn modelId="{4B3E309E-9802-4DCF-AA5B-2B3C8A8E428C}" type="presOf" srcId="{7E716DB1-AB1A-41D7-BC3A-04188A5FB4DF}" destId="{90CE15C2-8F03-41E9-B698-012AF49C7025}" srcOrd="0" destOrd="0" presId="urn:microsoft.com/office/officeart/2005/8/layout/vList2"/>
    <dgm:cxn modelId="{6C1D8DB0-28DC-4B75-927D-AE3BB9736AAB}" type="presOf" srcId="{A232D0E2-2C79-47C2-BEFA-87B376C423A1}" destId="{90CE15C2-8F03-41E9-B698-012AF49C7025}" srcOrd="0" destOrd="1" presId="urn:microsoft.com/office/officeart/2005/8/layout/vList2"/>
    <dgm:cxn modelId="{43A708B4-5573-4505-8A66-059E84FAE791}" type="presOf" srcId="{EC911570-0AD1-46BF-8144-91E9B953DDC8}" destId="{90CE15C2-8F03-41E9-B698-012AF49C7025}" srcOrd="0" destOrd="3" presId="urn:microsoft.com/office/officeart/2005/8/layout/vList2"/>
    <dgm:cxn modelId="{8F7F77B7-3C06-401A-B813-651F695E1C5A}" srcId="{1BB3129A-41B8-4821-9043-0D3E7E5E60DC}" destId="{7DB7621D-36F6-487C-93D3-C4D88998EEAC}" srcOrd="0" destOrd="0" parTransId="{68519932-9E48-4612-A491-63EC930506AC}" sibTransId="{2C65813F-6449-49EA-83D5-A44D6D4C1F68}"/>
    <dgm:cxn modelId="{A8A9A9B7-1711-4386-B583-D8588EA40417}" srcId="{E24A94ED-E844-4F65-94EB-A8CB471EBC95}" destId="{EC911570-0AD1-46BF-8144-91E9B953DDC8}" srcOrd="1" destOrd="0" parTransId="{A5D31491-0E33-476A-B1AE-71484A44AE12}" sibTransId="{54CA4726-B263-4E35-A999-5C2167170ED1}"/>
    <dgm:cxn modelId="{ED3895C7-598E-410F-9FD6-000133A18849}" type="presOf" srcId="{8C8BB2AF-F345-4A5A-B608-9D599397EC80}" destId="{90CE15C2-8F03-41E9-B698-012AF49C7025}" srcOrd="0" destOrd="4" presId="urn:microsoft.com/office/officeart/2005/8/layout/vList2"/>
    <dgm:cxn modelId="{C3179CE3-DC3E-4E02-8A40-A7356435B200}" srcId="{7E716DB1-AB1A-41D7-BC3A-04188A5FB4DF}" destId="{0D4C1CBC-14BB-4BC3-B14A-E3B0EDD34A6F}" srcOrd="1" destOrd="0" parTransId="{13006892-DDE6-44BC-9B65-C04AF38E112D}" sibTransId="{4DE7AD3C-1D92-41E6-9D0E-49E5982A5292}"/>
    <dgm:cxn modelId="{6AE4BDEC-9A61-4203-8EBC-9194CF7F10D9}" srcId="{7E716DB1-AB1A-41D7-BC3A-04188A5FB4DF}" destId="{A232D0E2-2C79-47C2-BEFA-87B376C423A1}" srcOrd="0" destOrd="0" parTransId="{A3397E6F-8CEA-4B0A-84E7-63B012F7A0BD}" sibTransId="{77BF884A-12D8-41EB-84E5-70F87AD25452}"/>
    <dgm:cxn modelId="{645466EF-8F59-4CFE-AD57-082E9A7F75D9}" type="presOf" srcId="{72D5EC86-DA02-4FF6-AEBD-B1C9FAA471D8}" destId="{90CE15C2-8F03-41E9-B698-012AF49C7025}" srcOrd="0" destOrd="6" presId="urn:microsoft.com/office/officeart/2005/8/layout/vList2"/>
    <dgm:cxn modelId="{2A7F63F9-24CD-445D-AC07-870AEF695337}" srcId="{E24A94ED-E844-4F65-94EB-A8CB471EBC95}" destId="{7E716DB1-AB1A-41D7-BC3A-04188A5FB4DF}" srcOrd="0" destOrd="0" parTransId="{90FF7491-086D-4420-B576-5423FB0AD529}" sibTransId="{B7B2D1BB-10D6-40BF-ABA1-F2C594D66194}"/>
    <dgm:cxn modelId="{081023FC-5DFF-41E2-9616-E7A86FD4DF25}" srcId="{E24A94ED-E844-4F65-94EB-A8CB471EBC95}" destId="{1BB3129A-41B8-4821-9043-0D3E7E5E60DC}" srcOrd="2" destOrd="0" parTransId="{954EFBBE-6185-4104-80FF-6C18C650903F}" sibTransId="{5B826D5C-9F07-4124-B91F-BFC89DABED04}"/>
    <dgm:cxn modelId="{67A41522-9EB6-42F5-8B52-45B0A07CD4FF}" type="presParOf" srcId="{CF2E52FC-168E-4037-B5BE-3C9D548FB5FE}" destId="{4E2F53C1-5E21-4EA4-95F3-9AB144C8ABC3}" srcOrd="0" destOrd="0" presId="urn:microsoft.com/office/officeart/2005/8/layout/vList2"/>
    <dgm:cxn modelId="{F43809D9-2D84-4816-B12F-0C1938A5CC1A}" type="presParOf" srcId="{CF2E52FC-168E-4037-B5BE-3C9D548FB5FE}" destId="{90CE15C2-8F03-41E9-B698-012AF49C702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BF8AD-1552-48DF-88B5-2838BAA3E6A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66A36D5-53D6-43D3-B10C-F72FAE3D9562}">
      <dgm:prSet/>
      <dgm:spPr/>
      <dgm:t>
        <a:bodyPr/>
        <a:lstStyle/>
        <a:p>
          <a:r>
            <a:rPr lang="en-US" b="1" dirty="0"/>
            <a:t>Toilet plume aerosol is a serious health risk to nurses, caregivers, patients and visitors.</a:t>
          </a:r>
        </a:p>
      </dgm:t>
    </dgm:pt>
    <dgm:pt modelId="{3619B790-C8F7-492C-BDFA-92B10BC4CF64}" type="parTrans" cxnId="{F0A154FB-DFBC-4180-94E1-17597C4F6F80}">
      <dgm:prSet/>
      <dgm:spPr/>
      <dgm:t>
        <a:bodyPr/>
        <a:lstStyle/>
        <a:p>
          <a:endParaRPr lang="en-US" b="1"/>
        </a:p>
      </dgm:t>
    </dgm:pt>
    <dgm:pt modelId="{BA964314-FB5A-44FC-9196-4999FE0AA4B0}" type="sibTrans" cxnId="{F0A154FB-DFBC-4180-94E1-17597C4F6F80}">
      <dgm:prSet/>
      <dgm:spPr/>
      <dgm:t>
        <a:bodyPr/>
        <a:lstStyle/>
        <a:p>
          <a:endParaRPr lang="en-US" b="1"/>
        </a:p>
      </dgm:t>
    </dgm:pt>
    <dgm:pt modelId="{0552C579-118D-4153-86D2-3627AAFAA4FF}">
      <dgm:prSet/>
      <dgm:spPr/>
      <dgm:t>
        <a:bodyPr/>
        <a:lstStyle/>
        <a:p>
          <a:r>
            <a:rPr lang="en-US" b="1" dirty="0"/>
            <a:t>The Splashblocker® helps reduce the risks from toilet plume aerosol by blocking the danger at the source, the toilet.</a:t>
          </a:r>
        </a:p>
      </dgm:t>
    </dgm:pt>
    <dgm:pt modelId="{4A9A137C-8001-43A4-BD89-A07C792CDA94}" type="parTrans" cxnId="{BF4618C6-E7F6-44D7-8CC9-E594FADD4943}">
      <dgm:prSet/>
      <dgm:spPr/>
      <dgm:t>
        <a:bodyPr/>
        <a:lstStyle/>
        <a:p>
          <a:endParaRPr lang="en-US" b="1"/>
        </a:p>
      </dgm:t>
    </dgm:pt>
    <dgm:pt modelId="{A8971399-4FC8-4D99-9B93-5ED7B29E910F}" type="sibTrans" cxnId="{BF4618C6-E7F6-44D7-8CC9-E594FADD4943}">
      <dgm:prSet/>
      <dgm:spPr/>
      <dgm:t>
        <a:bodyPr/>
        <a:lstStyle/>
        <a:p>
          <a:endParaRPr lang="en-US" b="1"/>
        </a:p>
      </dgm:t>
    </dgm:pt>
    <dgm:pt modelId="{A1CFCC06-9C2D-481C-986C-6BE7A77C95B2}">
      <dgm:prSet/>
      <dgm:spPr/>
      <dgm:t>
        <a:bodyPr/>
        <a:lstStyle/>
        <a:p>
          <a:r>
            <a:rPr lang="en-US" b="1" dirty="0"/>
            <a:t>The reusable Splashblocker® enhances safety for your nurses, caregivers, patients and visitors, while saving your facility significant $$$ and being environmentally friendly.</a:t>
          </a:r>
        </a:p>
      </dgm:t>
    </dgm:pt>
    <dgm:pt modelId="{BD151138-A10F-410F-9E6D-83BE2FFF42AF}" type="parTrans" cxnId="{024424FF-B49A-4903-A66F-2ACDB36C4862}">
      <dgm:prSet/>
      <dgm:spPr/>
      <dgm:t>
        <a:bodyPr/>
        <a:lstStyle/>
        <a:p>
          <a:endParaRPr lang="en-US" b="1"/>
        </a:p>
      </dgm:t>
    </dgm:pt>
    <dgm:pt modelId="{7EBA6071-65A8-4C87-8F57-A297006C2009}" type="sibTrans" cxnId="{024424FF-B49A-4903-A66F-2ACDB36C4862}">
      <dgm:prSet/>
      <dgm:spPr/>
      <dgm:t>
        <a:bodyPr/>
        <a:lstStyle/>
        <a:p>
          <a:endParaRPr lang="en-US" b="1"/>
        </a:p>
      </dgm:t>
    </dgm:pt>
    <dgm:pt modelId="{31CED4FB-B089-49A6-B537-3E85CB04A561}" type="pres">
      <dgm:prSet presAssocID="{6DBBF8AD-1552-48DF-88B5-2838BAA3E6AC}" presName="vert0" presStyleCnt="0">
        <dgm:presLayoutVars>
          <dgm:dir/>
          <dgm:animOne val="branch"/>
          <dgm:animLvl val="lvl"/>
        </dgm:presLayoutVars>
      </dgm:prSet>
      <dgm:spPr/>
    </dgm:pt>
    <dgm:pt modelId="{8D2B875F-338A-4D2A-BAD3-6DA0558231EC}" type="pres">
      <dgm:prSet presAssocID="{566A36D5-53D6-43D3-B10C-F72FAE3D9562}" presName="thickLine" presStyleLbl="alignNode1" presStyleIdx="0" presStyleCnt="3"/>
      <dgm:spPr/>
    </dgm:pt>
    <dgm:pt modelId="{3B7BBBF8-50AB-40C0-8C67-8F93E4F9C3F7}" type="pres">
      <dgm:prSet presAssocID="{566A36D5-53D6-43D3-B10C-F72FAE3D9562}" presName="horz1" presStyleCnt="0"/>
      <dgm:spPr/>
    </dgm:pt>
    <dgm:pt modelId="{B8AB3707-CA0F-4FE7-A204-3D749847B855}" type="pres">
      <dgm:prSet presAssocID="{566A36D5-53D6-43D3-B10C-F72FAE3D9562}" presName="tx1" presStyleLbl="revTx" presStyleIdx="0" presStyleCnt="3"/>
      <dgm:spPr/>
    </dgm:pt>
    <dgm:pt modelId="{2B72B8AF-B4C2-4AE5-A1EE-A99EEC0D0089}" type="pres">
      <dgm:prSet presAssocID="{566A36D5-53D6-43D3-B10C-F72FAE3D9562}" presName="vert1" presStyleCnt="0"/>
      <dgm:spPr/>
    </dgm:pt>
    <dgm:pt modelId="{54F4EDE4-B518-4A48-A6E4-988D50A79D1F}" type="pres">
      <dgm:prSet presAssocID="{0552C579-118D-4153-86D2-3627AAFAA4FF}" presName="thickLine" presStyleLbl="alignNode1" presStyleIdx="1" presStyleCnt="3"/>
      <dgm:spPr/>
    </dgm:pt>
    <dgm:pt modelId="{21327E8A-62D3-437E-AAAB-279CB425315C}" type="pres">
      <dgm:prSet presAssocID="{0552C579-118D-4153-86D2-3627AAFAA4FF}" presName="horz1" presStyleCnt="0"/>
      <dgm:spPr/>
    </dgm:pt>
    <dgm:pt modelId="{1FD42241-2223-4B2F-8CA5-0A48E8D7193B}" type="pres">
      <dgm:prSet presAssocID="{0552C579-118D-4153-86D2-3627AAFAA4FF}" presName="tx1" presStyleLbl="revTx" presStyleIdx="1" presStyleCnt="3"/>
      <dgm:spPr/>
    </dgm:pt>
    <dgm:pt modelId="{D74E8ECD-FEFC-4DD3-9FF9-E43B2F748D49}" type="pres">
      <dgm:prSet presAssocID="{0552C579-118D-4153-86D2-3627AAFAA4FF}" presName="vert1" presStyleCnt="0"/>
      <dgm:spPr/>
    </dgm:pt>
    <dgm:pt modelId="{447FC6C4-6E58-4CF1-80E1-7A3173651B00}" type="pres">
      <dgm:prSet presAssocID="{A1CFCC06-9C2D-481C-986C-6BE7A77C95B2}" presName="thickLine" presStyleLbl="alignNode1" presStyleIdx="2" presStyleCnt="3"/>
      <dgm:spPr/>
    </dgm:pt>
    <dgm:pt modelId="{726AB16A-26C7-4DC6-83EE-4F06B8808638}" type="pres">
      <dgm:prSet presAssocID="{A1CFCC06-9C2D-481C-986C-6BE7A77C95B2}" presName="horz1" presStyleCnt="0"/>
      <dgm:spPr/>
    </dgm:pt>
    <dgm:pt modelId="{02B1BC35-5E16-4F4C-A7E2-D3F0834C98A3}" type="pres">
      <dgm:prSet presAssocID="{A1CFCC06-9C2D-481C-986C-6BE7A77C95B2}" presName="tx1" presStyleLbl="revTx" presStyleIdx="2" presStyleCnt="3"/>
      <dgm:spPr/>
    </dgm:pt>
    <dgm:pt modelId="{5A7D199B-242F-46F3-BFFB-5F32C98651E1}" type="pres">
      <dgm:prSet presAssocID="{A1CFCC06-9C2D-481C-986C-6BE7A77C95B2}" presName="vert1" presStyleCnt="0"/>
      <dgm:spPr/>
    </dgm:pt>
  </dgm:ptLst>
  <dgm:cxnLst>
    <dgm:cxn modelId="{AE2ADA10-607C-48B5-85BD-E7CF6BD82BA5}" type="presOf" srcId="{566A36D5-53D6-43D3-B10C-F72FAE3D9562}" destId="{B8AB3707-CA0F-4FE7-A204-3D749847B855}" srcOrd="0" destOrd="0" presId="urn:microsoft.com/office/officeart/2008/layout/LinedList"/>
    <dgm:cxn modelId="{699DB620-F02B-4F92-BD24-22E151F27057}" type="presOf" srcId="{A1CFCC06-9C2D-481C-986C-6BE7A77C95B2}" destId="{02B1BC35-5E16-4F4C-A7E2-D3F0834C98A3}" srcOrd="0" destOrd="0" presId="urn:microsoft.com/office/officeart/2008/layout/LinedList"/>
    <dgm:cxn modelId="{264A3191-77B9-46AE-A67F-F805A1F2E6A8}" type="presOf" srcId="{0552C579-118D-4153-86D2-3627AAFAA4FF}" destId="{1FD42241-2223-4B2F-8CA5-0A48E8D7193B}" srcOrd="0" destOrd="0" presId="urn:microsoft.com/office/officeart/2008/layout/LinedList"/>
    <dgm:cxn modelId="{29DE3E99-A322-4776-8626-6307818F5E5C}" type="presOf" srcId="{6DBBF8AD-1552-48DF-88B5-2838BAA3E6AC}" destId="{31CED4FB-B089-49A6-B537-3E85CB04A561}" srcOrd="0" destOrd="0" presId="urn:microsoft.com/office/officeart/2008/layout/LinedList"/>
    <dgm:cxn modelId="{BF4618C6-E7F6-44D7-8CC9-E594FADD4943}" srcId="{6DBBF8AD-1552-48DF-88B5-2838BAA3E6AC}" destId="{0552C579-118D-4153-86D2-3627AAFAA4FF}" srcOrd="1" destOrd="0" parTransId="{4A9A137C-8001-43A4-BD89-A07C792CDA94}" sibTransId="{A8971399-4FC8-4D99-9B93-5ED7B29E910F}"/>
    <dgm:cxn modelId="{F0A154FB-DFBC-4180-94E1-17597C4F6F80}" srcId="{6DBBF8AD-1552-48DF-88B5-2838BAA3E6AC}" destId="{566A36D5-53D6-43D3-B10C-F72FAE3D9562}" srcOrd="0" destOrd="0" parTransId="{3619B790-C8F7-492C-BDFA-92B10BC4CF64}" sibTransId="{BA964314-FB5A-44FC-9196-4999FE0AA4B0}"/>
    <dgm:cxn modelId="{024424FF-B49A-4903-A66F-2ACDB36C4862}" srcId="{6DBBF8AD-1552-48DF-88B5-2838BAA3E6AC}" destId="{A1CFCC06-9C2D-481C-986C-6BE7A77C95B2}" srcOrd="2" destOrd="0" parTransId="{BD151138-A10F-410F-9E6D-83BE2FFF42AF}" sibTransId="{7EBA6071-65A8-4C87-8F57-A297006C2009}"/>
    <dgm:cxn modelId="{1F36B8B7-AAD0-4819-82C8-3B7873244B94}" type="presParOf" srcId="{31CED4FB-B089-49A6-B537-3E85CB04A561}" destId="{8D2B875F-338A-4D2A-BAD3-6DA0558231EC}" srcOrd="0" destOrd="0" presId="urn:microsoft.com/office/officeart/2008/layout/LinedList"/>
    <dgm:cxn modelId="{C59CD500-4D03-4F3C-B265-273BC0C02376}" type="presParOf" srcId="{31CED4FB-B089-49A6-B537-3E85CB04A561}" destId="{3B7BBBF8-50AB-40C0-8C67-8F93E4F9C3F7}" srcOrd="1" destOrd="0" presId="urn:microsoft.com/office/officeart/2008/layout/LinedList"/>
    <dgm:cxn modelId="{DD374705-5B94-4DBC-9428-55E71FDF5C6D}" type="presParOf" srcId="{3B7BBBF8-50AB-40C0-8C67-8F93E4F9C3F7}" destId="{B8AB3707-CA0F-4FE7-A204-3D749847B855}" srcOrd="0" destOrd="0" presId="urn:microsoft.com/office/officeart/2008/layout/LinedList"/>
    <dgm:cxn modelId="{6BB21028-BAA7-43E6-80F5-FA11328A7CD5}" type="presParOf" srcId="{3B7BBBF8-50AB-40C0-8C67-8F93E4F9C3F7}" destId="{2B72B8AF-B4C2-4AE5-A1EE-A99EEC0D0089}" srcOrd="1" destOrd="0" presId="urn:microsoft.com/office/officeart/2008/layout/LinedList"/>
    <dgm:cxn modelId="{BB31FEEE-2FF2-4C59-AC60-7B54545B7F3C}" type="presParOf" srcId="{31CED4FB-B089-49A6-B537-3E85CB04A561}" destId="{54F4EDE4-B518-4A48-A6E4-988D50A79D1F}" srcOrd="2" destOrd="0" presId="urn:microsoft.com/office/officeart/2008/layout/LinedList"/>
    <dgm:cxn modelId="{0D7F8496-82A6-4ADA-A27C-5383619432DC}" type="presParOf" srcId="{31CED4FB-B089-49A6-B537-3E85CB04A561}" destId="{21327E8A-62D3-437E-AAAB-279CB425315C}" srcOrd="3" destOrd="0" presId="urn:microsoft.com/office/officeart/2008/layout/LinedList"/>
    <dgm:cxn modelId="{1B20933A-2B2E-4DA7-97A3-7EB94178DDA4}" type="presParOf" srcId="{21327E8A-62D3-437E-AAAB-279CB425315C}" destId="{1FD42241-2223-4B2F-8CA5-0A48E8D7193B}" srcOrd="0" destOrd="0" presId="urn:microsoft.com/office/officeart/2008/layout/LinedList"/>
    <dgm:cxn modelId="{62C53569-8C86-4730-A718-2B93E29D7CB0}" type="presParOf" srcId="{21327E8A-62D3-437E-AAAB-279CB425315C}" destId="{D74E8ECD-FEFC-4DD3-9FF9-E43B2F748D49}" srcOrd="1" destOrd="0" presId="urn:microsoft.com/office/officeart/2008/layout/LinedList"/>
    <dgm:cxn modelId="{291D82FA-7467-46A1-ACC2-29A5D9BEF840}" type="presParOf" srcId="{31CED4FB-B089-49A6-B537-3E85CB04A561}" destId="{447FC6C4-6E58-4CF1-80E1-7A3173651B00}" srcOrd="4" destOrd="0" presId="urn:microsoft.com/office/officeart/2008/layout/LinedList"/>
    <dgm:cxn modelId="{AF6369A0-CB83-47C7-91BB-E46ED484B511}" type="presParOf" srcId="{31CED4FB-B089-49A6-B537-3E85CB04A561}" destId="{726AB16A-26C7-4DC6-83EE-4F06B8808638}" srcOrd="5" destOrd="0" presId="urn:microsoft.com/office/officeart/2008/layout/LinedList"/>
    <dgm:cxn modelId="{D989020C-495C-45D5-ABF9-71742C568EB3}" type="presParOf" srcId="{726AB16A-26C7-4DC6-83EE-4F06B8808638}" destId="{02B1BC35-5E16-4F4C-A7E2-D3F0834C98A3}" srcOrd="0" destOrd="0" presId="urn:microsoft.com/office/officeart/2008/layout/LinedList"/>
    <dgm:cxn modelId="{5A4F8624-4E38-449D-AEFF-86154831C95D}" type="presParOf" srcId="{726AB16A-26C7-4DC6-83EE-4F06B8808638}" destId="{5A7D199B-242F-46F3-BFFB-5F32C98651E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7D544-B828-413F-B985-833FABC6F964}">
      <dsp:nvSpPr>
        <dsp:cNvPr id="0" name=""/>
        <dsp:cNvSpPr/>
      </dsp:nvSpPr>
      <dsp:spPr>
        <a:xfrm>
          <a:off x="0" y="2708"/>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C5916-76A7-48AA-B4C8-E21F1D756376}">
      <dsp:nvSpPr>
        <dsp:cNvPr id="0" name=""/>
        <dsp:cNvSpPr/>
      </dsp:nvSpPr>
      <dsp:spPr>
        <a:xfrm>
          <a:off x="0" y="2708"/>
          <a:ext cx="6555347"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What is toilet plume aerosol and what dangers does it pose?</a:t>
          </a:r>
        </a:p>
      </dsp:txBody>
      <dsp:txXfrm>
        <a:off x="0" y="2708"/>
        <a:ext cx="6555347" cy="1846876"/>
      </dsp:txXfrm>
    </dsp:sp>
    <dsp:sp modelId="{3FDCF59E-B82C-41FE-B76B-6274E75153C2}">
      <dsp:nvSpPr>
        <dsp:cNvPr id="0" name=""/>
        <dsp:cNvSpPr/>
      </dsp:nvSpPr>
      <dsp:spPr>
        <a:xfrm>
          <a:off x="0" y="1632706"/>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63ADF-B0B8-4065-93CE-A3B79AF4637B}">
      <dsp:nvSpPr>
        <dsp:cNvPr id="0" name=""/>
        <dsp:cNvSpPr/>
      </dsp:nvSpPr>
      <dsp:spPr>
        <a:xfrm>
          <a:off x="0" y="1849585"/>
          <a:ext cx="6555347"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How does the Splashblocker® help reduce exposure to toilet plume aerosol?</a:t>
          </a:r>
        </a:p>
      </dsp:txBody>
      <dsp:txXfrm>
        <a:off x="0" y="1849585"/>
        <a:ext cx="6555347" cy="1846876"/>
      </dsp:txXfrm>
    </dsp:sp>
    <dsp:sp modelId="{7A66906A-6483-4154-AD11-ECC64EF6F2B2}">
      <dsp:nvSpPr>
        <dsp:cNvPr id="0" name=""/>
        <dsp:cNvSpPr/>
      </dsp:nvSpPr>
      <dsp:spPr>
        <a:xfrm>
          <a:off x="0" y="3696461"/>
          <a:ext cx="65553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259AB-4BAB-4793-8709-93C1112A9709}">
      <dsp:nvSpPr>
        <dsp:cNvPr id="0" name=""/>
        <dsp:cNvSpPr/>
      </dsp:nvSpPr>
      <dsp:spPr>
        <a:xfrm>
          <a:off x="0" y="3696461"/>
          <a:ext cx="6555347"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How using the Splashblocker® makes financial and environmental sense for your facilities along with health sense for your nurses, caregivers, patients and visitors.</a:t>
          </a:r>
        </a:p>
      </dsp:txBody>
      <dsp:txXfrm>
        <a:off x="0" y="3696461"/>
        <a:ext cx="6555347" cy="1846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F53C1-5E21-4EA4-95F3-9AB144C8ABC3}">
      <dsp:nvSpPr>
        <dsp:cNvPr id="0" name=""/>
        <dsp:cNvSpPr/>
      </dsp:nvSpPr>
      <dsp:spPr>
        <a:xfrm>
          <a:off x="0" y="0"/>
          <a:ext cx="1071148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u="sng" kern="1200" dirty="0"/>
            <a:t>Toilet Plume Aerosol is the dispersal of microscopic particles as a result of flushing a toilet.</a:t>
          </a:r>
          <a:endParaRPr lang="en-US" sz="2200" kern="1200" dirty="0"/>
        </a:p>
      </dsp:txBody>
      <dsp:txXfrm>
        <a:off x="25759" y="25759"/>
        <a:ext cx="10659970" cy="476152"/>
      </dsp:txXfrm>
    </dsp:sp>
    <dsp:sp modelId="{90CE15C2-8F03-41E9-B698-012AF49C7025}">
      <dsp:nvSpPr>
        <dsp:cNvPr id="0" name=""/>
        <dsp:cNvSpPr/>
      </dsp:nvSpPr>
      <dsp:spPr>
        <a:xfrm>
          <a:off x="0" y="794541"/>
          <a:ext cx="10711488" cy="428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090" tIns="27940" rIns="156464" bIns="2794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Ø"/>
          </a:pPr>
          <a:r>
            <a:rPr lang="en-US" sz="1700" kern="1200" dirty="0"/>
            <a:t>“The potential risks associated with toilet plume aerosols produced by flush toilets is a subject of continuing study…The studies demonstrate that potentially infectious aerosols may be produced in substantial quantities during flushing…Research suggests that toilet plume could play a contributary role in the transmission of infectious diseases.”</a:t>
          </a:r>
        </a:p>
        <a:p>
          <a:pPr marL="342900" lvl="2" indent="-171450" algn="l" defTabSz="755650">
            <a:lnSpc>
              <a:spcPct val="90000"/>
            </a:lnSpc>
            <a:spcBef>
              <a:spcPct val="0"/>
            </a:spcBef>
            <a:spcAft>
              <a:spcPct val="20000"/>
            </a:spcAft>
            <a:buFontTx/>
            <a:buNone/>
          </a:pPr>
          <a:r>
            <a:rPr lang="en-US" sz="1700" b="1" i="1" kern="1200" dirty="0"/>
            <a:t>		American Journal of Infection Control, March 2013, David L. Johnson, Univ. of Oklahoma</a:t>
          </a:r>
          <a:endParaRPr lang="en-US" sz="1700" kern="1200" dirty="0"/>
        </a:p>
        <a:p>
          <a:pPr marL="342900" lvl="2" indent="-171450" algn="l" defTabSz="755650">
            <a:lnSpc>
              <a:spcPct val="90000"/>
            </a:lnSpc>
            <a:spcBef>
              <a:spcPct val="0"/>
            </a:spcBef>
            <a:spcAft>
              <a:spcPct val="20000"/>
            </a:spcAft>
            <a:buFontTx/>
            <a:buNone/>
          </a:pPr>
          <a:endParaRPr lang="en-US" sz="1700" kern="1200" dirty="0"/>
        </a:p>
        <a:p>
          <a:pPr marL="171450" lvl="1" indent="-171450" algn="l" defTabSz="755650">
            <a:lnSpc>
              <a:spcPct val="90000"/>
            </a:lnSpc>
            <a:spcBef>
              <a:spcPct val="0"/>
            </a:spcBef>
            <a:spcAft>
              <a:spcPct val="20000"/>
            </a:spcAft>
            <a:buFont typeface="Wingdings" panose="05000000000000000000" pitchFamily="2" charset="2"/>
            <a:buChar char="Ø"/>
          </a:pPr>
          <a:r>
            <a:rPr lang="en-US" sz="1700" kern="1200" dirty="0"/>
            <a:t>“University of Iowa research demonstrates that toilet flushing generates aerosols that could contribute to the spread of highly contagious viruses, such as norovirus and other viral pathogens including SARS-CoV-2, the virus that causes COVID-19.”</a:t>
          </a:r>
        </a:p>
        <a:p>
          <a:pPr marL="342900" lvl="2" indent="-171450" algn="l" defTabSz="755650">
            <a:lnSpc>
              <a:spcPct val="90000"/>
            </a:lnSpc>
            <a:spcBef>
              <a:spcPct val="0"/>
            </a:spcBef>
            <a:spcAft>
              <a:spcPct val="20000"/>
            </a:spcAft>
            <a:buFontTx/>
            <a:buNone/>
          </a:pPr>
          <a:r>
            <a:rPr lang="en-US" sz="1700" kern="1200" dirty="0"/>
            <a:t>“The researchers noted that staff in health care facilities, including nurses, doctors, and custodial workers, may be vulnerable to exposure because they often do not use respiratory or barrier protection when flushing toilets.”</a:t>
          </a:r>
        </a:p>
        <a:p>
          <a:pPr marL="342900" lvl="2" indent="-171450" algn="l" defTabSz="755650">
            <a:lnSpc>
              <a:spcPct val="90000"/>
            </a:lnSpc>
            <a:spcBef>
              <a:spcPct val="0"/>
            </a:spcBef>
            <a:spcAft>
              <a:spcPct val="20000"/>
            </a:spcAft>
            <a:buNone/>
          </a:pPr>
          <a:r>
            <a:rPr lang="en-US" sz="1700" b="1" i="1" kern="1200" dirty="0"/>
            <a:t>		University of Iowa, College of Public Health, January 20, 2022</a:t>
          </a:r>
          <a:endParaRPr lang="en-US" sz="1700" kern="1200" dirty="0"/>
        </a:p>
        <a:p>
          <a:pPr marL="342900" lvl="2" indent="-171450" algn="l" defTabSz="755650">
            <a:lnSpc>
              <a:spcPct val="90000"/>
            </a:lnSpc>
            <a:spcBef>
              <a:spcPct val="0"/>
            </a:spcBef>
            <a:spcAft>
              <a:spcPct val="20000"/>
            </a:spcAft>
            <a:buNone/>
          </a:pPr>
          <a:endParaRPr lang="en-US" sz="1700" kern="1200" dirty="0"/>
        </a:p>
        <a:p>
          <a:pPr marL="171450" lvl="1" indent="-171450" algn="l" defTabSz="755650">
            <a:lnSpc>
              <a:spcPct val="90000"/>
            </a:lnSpc>
            <a:spcBef>
              <a:spcPct val="0"/>
            </a:spcBef>
            <a:spcAft>
              <a:spcPct val="20000"/>
            </a:spcAft>
            <a:buFont typeface="Wingdings" panose="05000000000000000000" pitchFamily="2" charset="2"/>
            <a:buChar char="Ø"/>
          </a:pPr>
          <a:r>
            <a:rPr lang="en-US" sz="1700" kern="1200" dirty="0"/>
            <a:t>“The toilet should be covered with a plastic-backed absorbent pad while flushing.  This can protect the Health Care Worker from splashing and minimize environmental contamination of Hazardous Drugs.”*</a:t>
          </a:r>
        </a:p>
        <a:p>
          <a:pPr marL="342900" lvl="2" indent="-171450" algn="l" defTabSz="755650">
            <a:lnSpc>
              <a:spcPct val="90000"/>
            </a:lnSpc>
            <a:spcBef>
              <a:spcPct val="0"/>
            </a:spcBef>
            <a:spcAft>
              <a:spcPct val="20000"/>
            </a:spcAft>
            <a:buFontTx/>
            <a:buNone/>
          </a:pPr>
          <a:r>
            <a:rPr lang="en-US" sz="1700" b="1" i="1" kern="1200" dirty="0"/>
            <a:t>		ONS Safe Handling of Hazardous Drugs, 3</a:t>
          </a:r>
          <a:r>
            <a:rPr lang="en-US" sz="1700" b="1" i="1" kern="1200" baseline="30000" dirty="0"/>
            <a:t>rd</a:t>
          </a:r>
          <a:r>
            <a:rPr lang="en-US" sz="1700" b="1" i="1" kern="1200" dirty="0"/>
            <a:t> Edition, M. Polovich,  PhD, RN, AOCN - Emeritus</a:t>
          </a:r>
          <a:endParaRPr lang="en-US" sz="1700" kern="1200" dirty="0"/>
        </a:p>
      </dsp:txBody>
      <dsp:txXfrm>
        <a:off x="0" y="794541"/>
        <a:ext cx="10711488" cy="4280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875F-338A-4D2A-BAD3-6DA0558231EC}">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B3707-CA0F-4FE7-A204-3D749847B855}">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Toilet plume aerosol is a serious health risk to nurses, caregivers, patients and visitors.</a:t>
          </a:r>
        </a:p>
      </dsp:txBody>
      <dsp:txXfrm>
        <a:off x="0" y="2124"/>
        <a:ext cx="10515600" cy="1449029"/>
      </dsp:txXfrm>
    </dsp:sp>
    <dsp:sp modelId="{54F4EDE4-B518-4A48-A6E4-988D50A79D1F}">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42241-2223-4B2F-8CA5-0A48E8D7193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The Splashblocker® helps reduce the risks from toilet plume aerosol by blocking the danger at the source, the toilet.</a:t>
          </a:r>
        </a:p>
      </dsp:txBody>
      <dsp:txXfrm>
        <a:off x="0" y="1451154"/>
        <a:ext cx="10515600" cy="1449029"/>
      </dsp:txXfrm>
    </dsp:sp>
    <dsp:sp modelId="{447FC6C4-6E58-4CF1-80E1-7A3173651B00}">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1BC35-5E16-4F4C-A7E2-D3F0834C98A3}">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The reusable Splashblocker® enhances safety for your nurses, caregivers, patients and visitors, while saving your facility significant $$$ and being environmentally friendly.</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E697-9ACE-B94B-1296-51BA7B4CF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C3106-EC62-5C59-6AAE-478257268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912CE-CFC9-8E6F-B605-B4C759FC7340}"/>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2BDF13AD-C272-5ADA-AEF8-3C51316232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6687DE-091E-7C40-8DA8-4EB4EFF27E42}"/>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210581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4246-DBF0-38D5-87A4-F611D120D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EE2FEC-9264-990C-C6C5-07299AC1F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5524A-9DB8-1829-66CD-4C08AC840DDB}"/>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2A49C920-0786-B2C8-7994-EB7A8436F2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119F17-21B3-621E-521C-DBF29AFD2A69}"/>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410815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726EA-36DF-8EC5-167A-2C3BB6E0C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8F4C95-6E1A-4FB6-2DA8-1744E8BA6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5CE34-42E4-1B01-2AAA-7940B42AB92A}"/>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59AA0440-C205-814D-F976-2699DB76C9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A2BE0-B368-E6A0-528D-192446A458AA}"/>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6356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95C4-6923-C913-DDBE-30935D049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6045E-8626-B030-8E9E-164573CFC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4F993-63DC-4F44-000B-3DD1B4F1B670}"/>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8973F08E-48E4-4AFA-C714-C3F5431344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0B07AD-4644-6E2D-4AA2-595B659E69E5}"/>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101811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76CB-1C85-B675-9415-0DF821ECD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2EB1C1-D677-29C1-2FEE-AA0ED0D1F5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6A27E-393B-57BD-630A-D8770EBA5061}"/>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9D6241F4-6D4A-91DC-BB4D-557CF9607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BFD7ED-07EB-8958-3931-602BE68FFFE7}"/>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225686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79E8-85DD-3A51-22AC-1D598579D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E5568-7E6A-6CCE-D627-790995AB5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8D6315-B71A-D38B-CF77-98C8697953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5B7CE-3C42-813C-747E-AE1D306E43D9}"/>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6" name="Footer Placeholder 5">
            <a:extLst>
              <a:ext uri="{FF2B5EF4-FFF2-40B4-BE49-F238E27FC236}">
                <a16:creationId xmlns:a16="http://schemas.microsoft.com/office/drawing/2014/main" id="{49179687-0815-CF83-3070-DADDB45D30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E6B2C4-A53F-2961-32E5-975E8D391110}"/>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148482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A90A-7337-78EF-3468-66C90B30FE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A1CCDC-2400-3E4F-D288-5A75440CD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93DE8-B54B-F552-D009-5FD43B3F8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0F3D1B-ABC6-B64F-CA09-7202FEE2F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C4EDE8-5B8C-CE27-91BD-E2AF3725C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7B704-9993-9432-309B-7B56F38FBC2E}"/>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8" name="Footer Placeholder 7">
            <a:extLst>
              <a:ext uri="{FF2B5EF4-FFF2-40B4-BE49-F238E27FC236}">
                <a16:creationId xmlns:a16="http://schemas.microsoft.com/office/drawing/2014/main" id="{4D23CE01-9042-ABC3-3804-CAE897223F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8101DDE-3750-E3D4-4CE8-675057136F5C}"/>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347398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4C9B-71C5-3484-7C0F-410883B68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72579-93DD-436D-BB2F-5998BD2DA27F}"/>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4" name="Footer Placeholder 3">
            <a:extLst>
              <a:ext uri="{FF2B5EF4-FFF2-40B4-BE49-F238E27FC236}">
                <a16:creationId xmlns:a16="http://schemas.microsoft.com/office/drawing/2014/main" id="{F63B379B-F331-B994-1A5C-CA990E088E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CCC414-2923-AA4C-4732-912172161F30}"/>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25385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C14C0-D837-D3D3-22FC-E186096D88FB}"/>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3" name="Footer Placeholder 2">
            <a:extLst>
              <a:ext uri="{FF2B5EF4-FFF2-40B4-BE49-F238E27FC236}">
                <a16:creationId xmlns:a16="http://schemas.microsoft.com/office/drawing/2014/main" id="{17916C38-E751-BD49-4DE5-A383D2267C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C59EB4-9436-6859-382F-D23D6A86D959}"/>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160207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A6F-D65D-A225-119D-42535A632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D7B01-E39F-6C51-008E-00B0833C0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02D516-8938-AE26-57D6-19ACE4BDD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3BC59-E1B3-9A29-E158-8C4C162E30E0}"/>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6" name="Footer Placeholder 5">
            <a:extLst>
              <a:ext uri="{FF2B5EF4-FFF2-40B4-BE49-F238E27FC236}">
                <a16:creationId xmlns:a16="http://schemas.microsoft.com/office/drawing/2014/main" id="{C8CDA302-3725-C950-4AC4-C1895ABCB6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A88C82-C4FA-1711-7002-65167CFA3097}"/>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492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111C-92D3-8589-372B-AF4C2831A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9EB07-FFF0-38D0-00B7-40F3E59EC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5EA52C-6FDD-546B-388A-DB74ADC853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29F6A-767E-1F9B-CC99-061A571A3C8C}"/>
              </a:ext>
            </a:extLst>
          </p:cNvPr>
          <p:cNvSpPr>
            <a:spLocks noGrp="1"/>
          </p:cNvSpPr>
          <p:nvPr>
            <p:ph type="dt" sz="half" idx="10"/>
          </p:nvPr>
        </p:nvSpPr>
        <p:spPr/>
        <p:txBody>
          <a:bodyPr/>
          <a:lstStyle/>
          <a:p>
            <a:fld id="{65F9BDC0-614F-4C71-8630-18B398E5B808}" type="datetimeFigureOut">
              <a:rPr lang="en-US" smtClean="0"/>
              <a:t>1/12/2023</a:t>
            </a:fld>
            <a:endParaRPr lang="en-US" dirty="0"/>
          </a:p>
        </p:txBody>
      </p:sp>
      <p:sp>
        <p:nvSpPr>
          <p:cNvPr id="6" name="Footer Placeholder 5">
            <a:extLst>
              <a:ext uri="{FF2B5EF4-FFF2-40B4-BE49-F238E27FC236}">
                <a16:creationId xmlns:a16="http://schemas.microsoft.com/office/drawing/2014/main" id="{08D7A3A8-F9C2-B2F9-7634-554C9A7D0C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E6DFA4-646E-DBEF-475D-725F31373092}"/>
              </a:ext>
            </a:extLst>
          </p:cNvPr>
          <p:cNvSpPr>
            <a:spLocks noGrp="1"/>
          </p:cNvSpPr>
          <p:nvPr>
            <p:ph type="sldNum" sz="quarter" idx="12"/>
          </p:nvPr>
        </p:nvSpPr>
        <p:spPr/>
        <p:txBody>
          <a:bodyPr/>
          <a:lstStyle/>
          <a:p>
            <a:fld id="{6A916A0D-D4B4-43A0-90AD-F17E53FE5977}" type="slidenum">
              <a:rPr lang="en-US" smtClean="0"/>
              <a:t>‹#›</a:t>
            </a:fld>
            <a:endParaRPr lang="en-US" dirty="0"/>
          </a:p>
        </p:txBody>
      </p:sp>
    </p:spTree>
    <p:extLst>
      <p:ext uri="{BB962C8B-B14F-4D97-AF65-F5344CB8AC3E}">
        <p14:creationId xmlns:p14="http://schemas.microsoft.com/office/powerpoint/2010/main" val="64303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E32BB-16C8-C632-EFFC-F85AB8F93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BCD58-F264-F6C7-E447-8463E4DF5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A9FB-8E8A-AE5F-D82D-E612B8C06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9BDC0-614F-4C71-8630-18B398E5B808}" type="datetimeFigureOut">
              <a:rPr lang="en-US" smtClean="0"/>
              <a:t>1/12/2023</a:t>
            </a:fld>
            <a:endParaRPr lang="en-US" dirty="0"/>
          </a:p>
        </p:txBody>
      </p:sp>
      <p:sp>
        <p:nvSpPr>
          <p:cNvPr id="5" name="Footer Placeholder 4">
            <a:extLst>
              <a:ext uri="{FF2B5EF4-FFF2-40B4-BE49-F238E27FC236}">
                <a16:creationId xmlns:a16="http://schemas.microsoft.com/office/drawing/2014/main" id="{713C0B57-E319-B688-50F9-286B7802F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28EA65-23DE-2C10-345A-A5D0D3030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16A0D-D4B4-43A0-90AD-F17E53FE5977}" type="slidenum">
              <a:rPr lang="en-US" smtClean="0"/>
              <a:t>‹#›</a:t>
            </a:fld>
            <a:endParaRPr lang="en-US" dirty="0"/>
          </a:p>
        </p:txBody>
      </p:sp>
    </p:spTree>
    <p:extLst>
      <p:ext uri="{BB962C8B-B14F-4D97-AF65-F5344CB8AC3E}">
        <p14:creationId xmlns:p14="http://schemas.microsoft.com/office/powerpoint/2010/main" val="178937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1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cxnSp>
        <p:nvCxnSpPr>
          <p:cNvPr id="20" name="Straight Connector 19">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61C9BCE-56FC-0AF3-EB33-55284DDEA121}"/>
              </a:ext>
            </a:extLst>
          </p:cNvPr>
          <p:cNvPicPr>
            <a:picLocks noChangeAspect="1"/>
          </p:cNvPicPr>
          <p:nvPr/>
        </p:nvPicPr>
        <p:blipFill>
          <a:blip r:embed="rId2"/>
          <a:stretch>
            <a:fillRect/>
          </a:stretch>
        </p:blipFill>
        <p:spPr>
          <a:xfrm>
            <a:off x="6539394" y="1888022"/>
            <a:ext cx="4644528" cy="2902831"/>
          </a:xfrm>
          <a:prstGeom prst="rect">
            <a:avLst/>
          </a:prstGeom>
        </p:spPr>
      </p:pic>
      <p:sp>
        <p:nvSpPr>
          <p:cNvPr id="10" name="TextBox 9">
            <a:extLst>
              <a:ext uri="{FF2B5EF4-FFF2-40B4-BE49-F238E27FC236}">
                <a16:creationId xmlns:a16="http://schemas.microsoft.com/office/drawing/2014/main" id="{B73B6472-9969-9F4B-EB42-115153E6BA58}"/>
              </a:ext>
            </a:extLst>
          </p:cNvPr>
          <p:cNvSpPr txBox="1"/>
          <p:nvPr/>
        </p:nvSpPr>
        <p:spPr>
          <a:xfrm>
            <a:off x="1638300" y="4785544"/>
            <a:ext cx="8915399" cy="923330"/>
          </a:xfrm>
          <a:prstGeom prst="rect">
            <a:avLst/>
          </a:prstGeom>
          <a:noFill/>
        </p:spPr>
        <p:txBody>
          <a:bodyPr wrap="square" rtlCol="0">
            <a:spAutoFit/>
          </a:bodyPr>
          <a:lstStyle/>
          <a:p>
            <a:pPr algn="ctr"/>
            <a:endParaRPr lang="en-US" dirty="0"/>
          </a:p>
          <a:p>
            <a:pPr algn="ctr"/>
            <a:endParaRPr lang="en-US" dirty="0"/>
          </a:p>
          <a:p>
            <a:pPr algn="ctr"/>
            <a:endParaRPr lang="en-US" dirty="0"/>
          </a:p>
        </p:txBody>
      </p:sp>
      <p:pic>
        <p:nvPicPr>
          <p:cNvPr id="8" name="Picture 7">
            <a:extLst>
              <a:ext uri="{FF2B5EF4-FFF2-40B4-BE49-F238E27FC236}">
                <a16:creationId xmlns:a16="http://schemas.microsoft.com/office/drawing/2014/main" id="{6D137BC3-D734-6688-56CD-A16A58E6A5CB}"/>
              </a:ext>
            </a:extLst>
          </p:cNvPr>
          <p:cNvPicPr>
            <a:picLocks noChangeAspect="1"/>
          </p:cNvPicPr>
          <p:nvPr/>
        </p:nvPicPr>
        <p:blipFill>
          <a:blip r:embed="rId3"/>
          <a:stretch>
            <a:fillRect/>
          </a:stretch>
        </p:blipFill>
        <p:spPr>
          <a:xfrm>
            <a:off x="7637434" y="3777953"/>
            <a:ext cx="2362405" cy="266723"/>
          </a:xfrm>
          <a:prstGeom prst="rect">
            <a:avLst/>
          </a:prstGeom>
        </p:spPr>
      </p:pic>
      <p:sp>
        <p:nvSpPr>
          <p:cNvPr id="2" name="TextBox 1">
            <a:extLst>
              <a:ext uri="{FF2B5EF4-FFF2-40B4-BE49-F238E27FC236}">
                <a16:creationId xmlns:a16="http://schemas.microsoft.com/office/drawing/2014/main" id="{B4F6A971-9C54-A414-4497-FB022D3CC1F9}"/>
              </a:ext>
            </a:extLst>
          </p:cNvPr>
          <p:cNvSpPr txBox="1"/>
          <p:nvPr/>
        </p:nvSpPr>
        <p:spPr>
          <a:xfrm>
            <a:off x="780394" y="2062166"/>
            <a:ext cx="5194820" cy="2554545"/>
          </a:xfrm>
          <a:prstGeom prst="rect">
            <a:avLst/>
          </a:prstGeom>
          <a:noFill/>
        </p:spPr>
        <p:txBody>
          <a:bodyPr wrap="none" rtlCol="0">
            <a:spAutoFit/>
          </a:bodyPr>
          <a:lstStyle/>
          <a:p>
            <a:pPr algn="ctr"/>
            <a:r>
              <a:rPr lang="en-US" sz="4000" b="1" dirty="0">
                <a:solidFill>
                  <a:schemeClr val="tx2"/>
                </a:solidFill>
              </a:rPr>
              <a:t>Supporting Information</a:t>
            </a:r>
          </a:p>
          <a:p>
            <a:pPr algn="ctr"/>
            <a:r>
              <a:rPr lang="en-US" sz="4000" b="1" dirty="0">
                <a:solidFill>
                  <a:schemeClr val="tx2"/>
                </a:solidFill>
              </a:rPr>
              <a:t>For </a:t>
            </a:r>
          </a:p>
          <a:p>
            <a:pPr algn="ctr"/>
            <a:r>
              <a:rPr lang="en-US" sz="4000" b="1" dirty="0">
                <a:solidFill>
                  <a:schemeClr val="tx2"/>
                </a:solidFill>
              </a:rPr>
              <a:t>Value Analysis/</a:t>
            </a:r>
          </a:p>
          <a:p>
            <a:pPr algn="ctr"/>
            <a:r>
              <a:rPr lang="en-US" sz="4000" b="1" dirty="0">
                <a:solidFill>
                  <a:schemeClr val="tx2"/>
                </a:solidFill>
              </a:rPr>
              <a:t>Product Committee</a:t>
            </a:r>
          </a:p>
        </p:txBody>
      </p:sp>
    </p:spTree>
    <p:extLst>
      <p:ext uri="{BB962C8B-B14F-4D97-AF65-F5344CB8AC3E}">
        <p14:creationId xmlns:p14="http://schemas.microsoft.com/office/powerpoint/2010/main" val="424612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6239BE8-D6AC-CE2C-6DDA-1D23EFF8F58B}"/>
              </a:ext>
            </a:extLst>
          </p:cNvPr>
          <p:cNvPicPr>
            <a:picLocks noChangeAspect="1"/>
          </p:cNvPicPr>
          <p:nvPr/>
        </p:nvPicPr>
        <p:blipFill>
          <a:blip r:embed="rId2"/>
          <a:stretch>
            <a:fillRect/>
          </a:stretch>
        </p:blipFill>
        <p:spPr>
          <a:xfrm>
            <a:off x="1180531" y="673266"/>
            <a:ext cx="9765217" cy="5297630"/>
          </a:xfrm>
          <a:prstGeom prst="rect">
            <a:avLst/>
          </a:prstGeom>
        </p:spPr>
      </p:pic>
    </p:spTree>
    <p:extLst>
      <p:ext uri="{BB962C8B-B14F-4D97-AF65-F5344CB8AC3E}">
        <p14:creationId xmlns:p14="http://schemas.microsoft.com/office/powerpoint/2010/main" val="43484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EE3B1B7-6252-9B84-6783-A97B8A7CB64C}"/>
              </a:ext>
            </a:extLst>
          </p:cNvPr>
          <p:cNvPicPr>
            <a:picLocks noChangeAspect="1"/>
          </p:cNvPicPr>
          <p:nvPr/>
        </p:nvPicPr>
        <p:blipFill>
          <a:blip r:embed="rId2"/>
          <a:stretch>
            <a:fillRect/>
          </a:stretch>
        </p:blipFill>
        <p:spPr>
          <a:xfrm>
            <a:off x="727665" y="1501253"/>
            <a:ext cx="10778748" cy="3691719"/>
          </a:xfrm>
          <a:prstGeom prst="rect">
            <a:avLst/>
          </a:prstGeom>
        </p:spPr>
      </p:pic>
    </p:spTree>
    <p:extLst>
      <p:ext uri="{BB962C8B-B14F-4D97-AF65-F5344CB8AC3E}">
        <p14:creationId xmlns:p14="http://schemas.microsoft.com/office/powerpoint/2010/main" val="212749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A753F25C-0C7B-1739-ABDC-BDEA76EE1882}"/>
              </a:ext>
            </a:extLst>
          </p:cNvPr>
          <p:cNvPicPr>
            <a:picLocks noChangeAspect="1"/>
          </p:cNvPicPr>
          <p:nvPr/>
        </p:nvPicPr>
        <p:blipFill rotWithShape="1">
          <a:blip r:embed="rId2"/>
          <a:srcRect b="12791"/>
          <a:stretch/>
        </p:blipFill>
        <p:spPr>
          <a:xfrm>
            <a:off x="0" y="10"/>
            <a:ext cx="12191980" cy="6857990"/>
          </a:xfrm>
          <a:prstGeom prst="rect">
            <a:avLst/>
          </a:prstGeom>
          <a:effectLst>
            <a:outerShdw blurRad="76200" dist="12700" dir="2700000" sy="-23000" kx="-800400" algn="bl" rotWithShape="0">
              <a:prstClr val="black">
                <a:alpha val="20000"/>
              </a:prstClr>
            </a:outerShdw>
          </a:effectLst>
        </p:spPr>
      </p:pic>
      <p:sp>
        <p:nvSpPr>
          <p:cNvPr id="115" name="Rectangle 1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0162A6-D1C0-A4D1-5791-C497C3EFA5B2}"/>
              </a:ext>
            </a:extLst>
          </p:cNvPr>
          <p:cNvSpPr>
            <a:spLocks noGrp="1"/>
          </p:cNvSpPr>
          <p:nvPr>
            <p:ph type="title"/>
          </p:nvPr>
        </p:nvSpPr>
        <p:spPr>
          <a:xfrm>
            <a:off x="838200" y="365125"/>
            <a:ext cx="10515600" cy="1325563"/>
          </a:xfrm>
        </p:spPr>
        <p:txBody>
          <a:bodyPr>
            <a:normAutofit/>
          </a:bodyPr>
          <a:lstStyle/>
          <a:p>
            <a:r>
              <a:rPr lang="en-US" b="1" dirty="0"/>
              <a:t>Summary</a:t>
            </a:r>
          </a:p>
        </p:txBody>
      </p:sp>
      <p:pic>
        <p:nvPicPr>
          <p:cNvPr id="79" name="Picture 78" descr="Background pattern&#10;&#10;Description automatically generated">
            <a:extLst>
              <a:ext uri="{FF2B5EF4-FFF2-40B4-BE49-F238E27FC236}">
                <a16:creationId xmlns:a16="http://schemas.microsoft.com/office/drawing/2014/main" id="{75A280AF-B6C4-CAF7-C735-5B96115AA60B}"/>
              </a:ext>
            </a:extLst>
          </p:cNvPr>
          <p:cNvPicPr>
            <a:picLocks noChangeAspect="1"/>
          </p:cNvPicPr>
          <p:nvPr/>
        </p:nvPicPr>
        <p:blipFill rotWithShape="1">
          <a:blip r:embed="rId3"/>
          <a:srcRect t="5296" r="26061" b="3796"/>
          <a:stretch/>
        </p:blipFill>
        <p:spPr>
          <a:xfrm>
            <a:off x="226142" y="166691"/>
            <a:ext cx="914400" cy="514346"/>
          </a:xfrm>
          <a:prstGeom prst="rect">
            <a:avLst/>
          </a:prstGeom>
        </p:spPr>
      </p:pic>
      <p:graphicFrame>
        <p:nvGraphicFramePr>
          <p:cNvPr id="78" name="Content Placeholder 2">
            <a:extLst>
              <a:ext uri="{FF2B5EF4-FFF2-40B4-BE49-F238E27FC236}">
                <a16:creationId xmlns:a16="http://schemas.microsoft.com/office/drawing/2014/main" id="{E97E0FA0-BED2-7FDD-13C4-B8CFA2B170C8}"/>
              </a:ext>
            </a:extLst>
          </p:cNvPr>
          <p:cNvGraphicFramePr>
            <a:graphicFrameLocks noGrp="1"/>
          </p:cNvGraphicFramePr>
          <p:nvPr>
            <p:ph idx="1"/>
            <p:extLst>
              <p:ext uri="{D42A27DB-BD31-4B8C-83A1-F6EECF244321}">
                <p14:modId xmlns:p14="http://schemas.microsoft.com/office/powerpoint/2010/main" val="30386008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167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Open doors">
            <a:extLst>
              <a:ext uri="{FF2B5EF4-FFF2-40B4-BE49-F238E27FC236}">
                <a16:creationId xmlns:a16="http://schemas.microsoft.com/office/drawing/2014/main" id="{A9893DE5-1E12-D778-EE76-39E14A045899}"/>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1AF6AC8-4C1E-18E9-8645-87250082D355}"/>
              </a:ext>
            </a:extLst>
          </p:cNvPr>
          <p:cNvSpPr txBox="1"/>
          <p:nvPr/>
        </p:nvSpPr>
        <p:spPr>
          <a:xfrm>
            <a:off x="7133493" y="1025730"/>
            <a:ext cx="4729126" cy="4925244"/>
          </a:xfrm>
          <a:prstGeom prst="rect">
            <a:avLst/>
          </a:prstGeom>
        </p:spPr>
        <p:txBody>
          <a:bodyPr vert="horz" lIns="91440" tIns="45720" rIns="91440" bIns="45720" rtlCol="0">
            <a:normAutofit fontScale="92500"/>
          </a:bodyPr>
          <a:lstStyle/>
          <a:p>
            <a:pPr marR="0">
              <a:lnSpc>
                <a:spcPct val="90000"/>
              </a:lnSpc>
              <a:spcBef>
                <a:spcPts val="0"/>
              </a:spcBef>
              <a:spcAft>
                <a:spcPts val="800"/>
              </a:spcAft>
            </a:pPr>
            <a:r>
              <a:rPr lang="en-US" sz="2800" b="1" dirty="0">
                <a:effectLst/>
              </a:rPr>
              <a:t>Recommendation </a:t>
            </a:r>
            <a:endParaRPr lang="en-US" sz="2800" dirty="0">
              <a:effectLst/>
            </a:endParaRPr>
          </a:p>
          <a:p>
            <a:pPr marL="342900" marR="0" lvl="0" indent="-228600">
              <a:lnSpc>
                <a:spcPct val="90000"/>
              </a:lnSpc>
              <a:spcBef>
                <a:spcPts val="0"/>
              </a:spcBef>
              <a:spcAft>
                <a:spcPts val="0"/>
              </a:spcAft>
              <a:buFont typeface="Arial" panose="020B0604020202020204" pitchFamily="34" charset="0"/>
              <a:buChar char="•"/>
            </a:pPr>
            <a:r>
              <a:rPr lang="en-US" sz="2600" dirty="0">
                <a:effectLst/>
              </a:rPr>
              <a:t>While you will eventually want a Splashblocker in every bathroom, we recommend starting with a trial on 2-3 floors; </a:t>
            </a:r>
          </a:p>
          <a:p>
            <a:pPr marL="342900" marR="0" lvl="0" indent="-228600">
              <a:lnSpc>
                <a:spcPct val="90000"/>
              </a:lnSpc>
              <a:spcBef>
                <a:spcPts val="0"/>
              </a:spcBef>
              <a:spcAft>
                <a:spcPts val="0"/>
              </a:spcAft>
              <a:buFont typeface="Arial" panose="020B0604020202020204" pitchFamily="34" charset="0"/>
              <a:buChar char="•"/>
            </a:pPr>
            <a:endParaRPr lang="en-US" sz="2600" dirty="0"/>
          </a:p>
          <a:p>
            <a:pPr marL="114300" marR="0" lvl="0">
              <a:lnSpc>
                <a:spcPct val="90000"/>
              </a:lnSpc>
              <a:spcBef>
                <a:spcPts val="0"/>
              </a:spcBef>
              <a:spcAft>
                <a:spcPts val="0"/>
              </a:spcAft>
            </a:pPr>
            <a:endParaRPr lang="en-US" sz="2600" dirty="0">
              <a:effectLst/>
            </a:endParaRPr>
          </a:p>
          <a:p>
            <a:pPr marL="342900" marR="0" lvl="0" indent="-228600">
              <a:lnSpc>
                <a:spcPct val="90000"/>
              </a:lnSpc>
              <a:spcBef>
                <a:spcPts val="0"/>
              </a:spcBef>
              <a:spcAft>
                <a:spcPts val="0"/>
              </a:spcAft>
              <a:buFont typeface="Arial" panose="020B0604020202020204" pitchFamily="34" charset="0"/>
              <a:buChar char="•"/>
            </a:pPr>
            <a:r>
              <a:rPr lang="en-US" sz="2600" dirty="0">
                <a:effectLst/>
              </a:rPr>
              <a:t>30-50 Splashblocker units at $150 each.</a:t>
            </a:r>
          </a:p>
          <a:p>
            <a:pPr marL="114300" marR="0" lvl="0">
              <a:lnSpc>
                <a:spcPct val="90000"/>
              </a:lnSpc>
              <a:spcBef>
                <a:spcPts val="0"/>
              </a:spcBef>
              <a:spcAft>
                <a:spcPts val="0"/>
              </a:spcAft>
            </a:pPr>
            <a:endParaRPr lang="en-US" sz="2600" dirty="0">
              <a:effectLst/>
            </a:endParaRPr>
          </a:p>
          <a:p>
            <a:pPr marL="342900" marR="0" lvl="0" indent="-228600">
              <a:lnSpc>
                <a:spcPct val="90000"/>
              </a:lnSpc>
              <a:spcBef>
                <a:spcPts val="0"/>
              </a:spcBef>
              <a:spcAft>
                <a:spcPts val="800"/>
              </a:spcAft>
              <a:buFont typeface="Arial" panose="020B0604020202020204" pitchFamily="34" charset="0"/>
              <a:buChar char="•"/>
            </a:pPr>
            <a:r>
              <a:rPr lang="en-US" sz="2600" dirty="0"/>
              <a:t>Additional Splashblocker units can be added to other floors after trial completion</a:t>
            </a:r>
            <a:r>
              <a:rPr lang="en-US" sz="2600" dirty="0">
                <a:effectLst/>
              </a:rPr>
              <a:t>.</a:t>
            </a:r>
          </a:p>
          <a:p>
            <a:pPr marR="0">
              <a:lnSpc>
                <a:spcPct val="90000"/>
              </a:lnSpc>
              <a:spcBef>
                <a:spcPts val="0"/>
              </a:spcBef>
              <a:spcAft>
                <a:spcPts val="800"/>
              </a:spcAft>
            </a:pPr>
            <a:r>
              <a:rPr lang="en-US" sz="2000" b="1" dirty="0">
                <a:effectLst/>
              </a:rPr>
              <a:t> </a:t>
            </a:r>
            <a:endParaRPr lang="en-US" sz="2000" dirty="0">
              <a:effectLst/>
            </a:endParaRPr>
          </a:p>
        </p:txBody>
      </p:sp>
    </p:spTree>
    <p:extLst>
      <p:ext uri="{BB962C8B-B14F-4D97-AF65-F5344CB8AC3E}">
        <p14:creationId xmlns:p14="http://schemas.microsoft.com/office/powerpoint/2010/main" val="349226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BA84DA3-B978-6EB9-4B1D-135B3E80A569}"/>
              </a:ext>
            </a:extLst>
          </p:cNvPr>
          <p:cNvSpPr txBox="1"/>
          <p:nvPr/>
        </p:nvSpPr>
        <p:spPr>
          <a:xfrm>
            <a:off x="1524001" y="1308872"/>
            <a:ext cx="9465564" cy="4653778"/>
          </a:xfrm>
          <a:prstGeom prst="rect">
            <a:avLst/>
          </a:prstGeom>
        </p:spPr>
        <p:txBody>
          <a:bodyPr vert="horz" lIns="91440" tIns="45720" rIns="91440" bIns="45720" rtlCol="0">
            <a:normAutofit fontScale="62500" lnSpcReduction="20000"/>
          </a:bodyPr>
          <a:lstStyle/>
          <a:p>
            <a:pPr marR="0">
              <a:lnSpc>
                <a:spcPct val="120000"/>
              </a:lnSpc>
              <a:spcBef>
                <a:spcPts val="0"/>
              </a:spcBef>
              <a:spcAft>
                <a:spcPts val="600"/>
              </a:spcAft>
            </a:pPr>
            <a:r>
              <a:rPr lang="en-US" sz="3500" b="1" dirty="0">
                <a:effectLst/>
              </a:rPr>
              <a:t>FAQs:</a:t>
            </a:r>
            <a:endParaRPr lang="en-US" sz="3500" dirty="0">
              <a:effectLst/>
            </a:endParaRPr>
          </a:p>
          <a:p>
            <a:pPr marL="342900" marR="0" lvl="0" indent="-228600">
              <a:lnSpc>
                <a:spcPct val="120000"/>
              </a:lnSpc>
              <a:spcBef>
                <a:spcPts val="0"/>
              </a:spcBef>
              <a:spcAft>
                <a:spcPts val="600"/>
              </a:spcAft>
              <a:buFont typeface="Arial" panose="020B0604020202020204" pitchFamily="34" charset="0"/>
              <a:buChar char="•"/>
            </a:pPr>
            <a:r>
              <a:rPr lang="en-US" sz="3000" dirty="0">
                <a:effectLst/>
              </a:rPr>
              <a:t>Q:  How do you clean the Splashblocker?  </a:t>
            </a:r>
          </a:p>
          <a:p>
            <a:pPr marL="800100" lvl="1" indent="-228600">
              <a:lnSpc>
                <a:spcPct val="120000"/>
              </a:lnSpc>
              <a:spcAft>
                <a:spcPts val="600"/>
              </a:spcAft>
              <a:buFont typeface="Arial" panose="020B0604020202020204" pitchFamily="34" charset="0"/>
              <a:buChar char="•"/>
            </a:pPr>
            <a:r>
              <a:rPr lang="en-US" sz="3000" dirty="0">
                <a:effectLst/>
              </a:rPr>
              <a:t>A:  We recommend using standard hospital bleach wipes.</a:t>
            </a:r>
          </a:p>
          <a:p>
            <a:pPr marL="114300" marR="0" lvl="0">
              <a:lnSpc>
                <a:spcPct val="120000"/>
              </a:lnSpc>
              <a:spcBef>
                <a:spcPts val="0"/>
              </a:spcBef>
              <a:spcAft>
                <a:spcPts val="600"/>
              </a:spcAft>
            </a:pPr>
            <a:endParaRPr lang="en-US" sz="3000" dirty="0">
              <a:effectLst/>
            </a:endParaRPr>
          </a:p>
          <a:p>
            <a:pPr marL="342900" marR="0" lvl="0" indent="-228600">
              <a:lnSpc>
                <a:spcPct val="120000"/>
              </a:lnSpc>
              <a:spcBef>
                <a:spcPts val="0"/>
              </a:spcBef>
              <a:spcAft>
                <a:spcPts val="600"/>
              </a:spcAft>
              <a:buFont typeface="Arial" panose="020B0604020202020204" pitchFamily="34" charset="0"/>
              <a:buChar char="•"/>
            </a:pPr>
            <a:r>
              <a:rPr lang="en-US" sz="3000" dirty="0">
                <a:effectLst/>
              </a:rPr>
              <a:t>Q:  How long will the Splashblocker last before it needs to be replaced?  </a:t>
            </a:r>
          </a:p>
          <a:p>
            <a:pPr marL="800100" lvl="1" indent="-228600">
              <a:lnSpc>
                <a:spcPct val="120000"/>
              </a:lnSpc>
              <a:spcAft>
                <a:spcPts val="600"/>
              </a:spcAft>
              <a:buFont typeface="Arial" panose="020B0604020202020204" pitchFamily="34" charset="0"/>
              <a:buChar char="•"/>
            </a:pPr>
            <a:r>
              <a:rPr lang="en-US" sz="3000" dirty="0">
                <a:effectLst/>
              </a:rPr>
              <a:t>A:  Due to the reduction of the clarity from routine use of the bleach wipes, the units should be replaced every 12-18 months.</a:t>
            </a:r>
          </a:p>
          <a:p>
            <a:pPr marL="114300" marR="0" lvl="0">
              <a:lnSpc>
                <a:spcPct val="120000"/>
              </a:lnSpc>
              <a:spcBef>
                <a:spcPts val="0"/>
              </a:spcBef>
              <a:spcAft>
                <a:spcPts val="600"/>
              </a:spcAft>
            </a:pPr>
            <a:endParaRPr lang="en-US" sz="3000" dirty="0">
              <a:effectLst/>
            </a:endParaRPr>
          </a:p>
          <a:p>
            <a:pPr marL="342900" marR="0" lvl="0" indent="-228600">
              <a:lnSpc>
                <a:spcPct val="120000"/>
              </a:lnSpc>
              <a:spcBef>
                <a:spcPts val="0"/>
              </a:spcBef>
              <a:spcAft>
                <a:spcPts val="600"/>
              </a:spcAft>
              <a:buFont typeface="Arial" panose="020B0604020202020204" pitchFamily="34" charset="0"/>
              <a:buChar char="•"/>
            </a:pPr>
            <a:r>
              <a:rPr lang="en-US" sz="3000" dirty="0">
                <a:effectLst/>
              </a:rPr>
              <a:t>Q:  Is the Splashblocker recyclable?  </a:t>
            </a:r>
          </a:p>
          <a:p>
            <a:pPr marL="800100" lvl="1" indent="-228600">
              <a:lnSpc>
                <a:spcPct val="120000"/>
              </a:lnSpc>
              <a:spcAft>
                <a:spcPts val="600"/>
              </a:spcAft>
              <a:buFont typeface="Arial" panose="020B0604020202020204" pitchFamily="34" charset="0"/>
              <a:buChar char="•"/>
            </a:pPr>
            <a:r>
              <a:rPr lang="en-US" sz="3000" dirty="0">
                <a:effectLst/>
              </a:rPr>
              <a:t>A:  Yes.  When new Splashblocker units are placed in your facility, the old ones will be put in the shipment boxes and sent to the recycling center (labels provided).</a:t>
            </a:r>
          </a:p>
          <a:p>
            <a:pPr marR="0">
              <a:lnSpc>
                <a:spcPct val="120000"/>
              </a:lnSpc>
              <a:spcBef>
                <a:spcPts val="0"/>
              </a:spcBef>
              <a:spcAft>
                <a:spcPts val="600"/>
              </a:spcAft>
            </a:pPr>
            <a:r>
              <a:rPr lang="en-US" sz="2200" b="1" dirty="0">
                <a:effectLst/>
              </a:rPr>
              <a:t> </a:t>
            </a:r>
            <a:endParaRPr lang="en-US" sz="2200" dirty="0">
              <a:effectLst/>
            </a:endParaRPr>
          </a:p>
        </p:txBody>
      </p:sp>
    </p:spTree>
    <p:extLst>
      <p:ext uri="{BB962C8B-B14F-4D97-AF65-F5344CB8AC3E}">
        <p14:creationId xmlns:p14="http://schemas.microsoft.com/office/powerpoint/2010/main" val="388593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987D74-7A53-9E8F-FC10-43E6CACDE61F}"/>
              </a:ext>
            </a:extLst>
          </p:cNvPr>
          <p:cNvSpPr txBox="1"/>
          <p:nvPr/>
        </p:nvSpPr>
        <p:spPr>
          <a:xfrm>
            <a:off x="1757753" y="1703692"/>
            <a:ext cx="6467867" cy="3450613"/>
          </a:xfrm>
          <a:prstGeom prst="rect">
            <a:avLst/>
          </a:prstGeom>
        </p:spPr>
        <p:txBody>
          <a:bodyPr vert="horz" lIns="91440" tIns="45720" rIns="91440" bIns="45720" rtlCol="0" anchor="ctr">
            <a:normAutofit/>
          </a:bodyPr>
          <a:lstStyle/>
          <a:p>
            <a:pPr algn="ctr">
              <a:lnSpc>
                <a:spcPct val="90000"/>
              </a:lnSpc>
              <a:spcAft>
                <a:spcPts val="600"/>
              </a:spcAft>
            </a:pPr>
            <a:r>
              <a:rPr lang="en-US" sz="2400" dirty="0">
                <a:solidFill>
                  <a:schemeClr val="accent1">
                    <a:lumMod val="50000"/>
                  </a:schemeClr>
                </a:solidFill>
              </a:rPr>
              <a:t>For More Information or Additional Resources</a:t>
            </a:r>
          </a:p>
          <a:p>
            <a:pPr algn="ctr">
              <a:lnSpc>
                <a:spcPct val="90000"/>
              </a:lnSpc>
              <a:spcAft>
                <a:spcPts val="600"/>
              </a:spcAft>
            </a:pPr>
            <a:r>
              <a:rPr lang="en-US" sz="2400" dirty="0">
                <a:solidFill>
                  <a:schemeClr val="accent1">
                    <a:lumMod val="50000"/>
                  </a:schemeClr>
                </a:solidFill>
              </a:rPr>
              <a:t>Please Contact:</a:t>
            </a:r>
          </a:p>
          <a:p>
            <a:pPr algn="ctr">
              <a:lnSpc>
                <a:spcPct val="90000"/>
              </a:lnSpc>
              <a:spcAft>
                <a:spcPts val="600"/>
              </a:spcAft>
            </a:pPr>
            <a:endParaRPr lang="en-US" sz="2400" dirty="0">
              <a:solidFill>
                <a:schemeClr val="accent1">
                  <a:lumMod val="50000"/>
                </a:schemeClr>
              </a:solidFill>
            </a:endParaRPr>
          </a:p>
          <a:p>
            <a:pPr algn="ctr">
              <a:lnSpc>
                <a:spcPct val="90000"/>
              </a:lnSpc>
              <a:spcAft>
                <a:spcPts val="600"/>
              </a:spcAft>
            </a:pPr>
            <a:r>
              <a:rPr lang="en-US" sz="3200" b="1" dirty="0">
                <a:solidFill>
                  <a:schemeClr val="accent1">
                    <a:lumMod val="50000"/>
                  </a:schemeClr>
                </a:solidFill>
              </a:rPr>
              <a:t>Brian P. Crawford</a:t>
            </a:r>
          </a:p>
          <a:p>
            <a:pPr algn="ctr">
              <a:lnSpc>
                <a:spcPct val="90000"/>
              </a:lnSpc>
              <a:spcAft>
                <a:spcPts val="600"/>
              </a:spcAft>
            </a:pPr>
            <a:r>
              <a:rPr lang="en-US" sz="2400" b="1" dirty="0">
                <a:solidFill>
                  <a:schemeClr val="accent1">
                    <a:lumMod val="50000"/>
                  </a:schemeClr>
                </a:solidFill>
              </a:rPr>
              <a:t>CEO &amp; Co-Founder</a:t>
            </a:r>
          </a:p>
          <a:p>
            <a:pPr algn="ctr">
              <a:lnSpc>
                <a:spcPct val="90000"/>
              </a:lnSpc>
              <a:spcAft>
                <a:spcPts val="600"/>
              </a:spcAft>
            </a:pPr>
            <a:r>
              <a:rPr lang="en-US" sz="2400" b="1" dirty="0">
                <a:solidFill>
                  <a:schemeClr val="accent1">
                    <a:lumMod val="50000"/>
                  </a:schemeClr>
                </a:solidFill>
              </a:rPr>
              <a:t>Splashblocker, LLC</a:t>
            </a:r>
          </a:p>
          <a:p>
            <a:pPr algn="ctr">
              <a:lnSpc>
                <a:spcPct val="90000"/>
              </a:lnSpc>
              <a:spcAft>
                <a:spcPts val="600"/>
              </a:spcAft>
            </a:pPr>
            <a:r>
              <a:rPr lang="en-US" sz="2400" b="1" dirty="0">
                <a:solidFill>
                  <a:schemeClr val="accent1">
                    <a:lumMod val="50000"/>
                  </a:schemeClr>
                </a:solidFill>
              </a:rPr>
              <a:t>407-409-1444</a:t>
            </a:r>
          </a:p>
          <a:p>
            <a:pPr algn="ctr">
              <a:lnSpc>
                <a:spcPct val="90000"/>
              </a:lnSpc>
              <a:spcAft>
                <a:spcPts val="600"/>
              </a:spcAft>
            </a:pPr>
            <a:r>
              <a:rPr lang="en-US" sz="2400" b="1" dirty="0">
                <a:solidFill>
                  <a:schemeClr val="accent1">
                    <a:lumMod val="50000"/>
                  </a:schemeClr>
                </a:solidFill>
              </a:rPr>
              <a:t>brian.crawford@splashblocker.com</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Phishing">
            <a:extLst>
              <a:ext uri="{FF2B5EF4-FFF2-40B4-BE49-F238E27FC236}">
                <a16:creationId xmlns:a16="http://schemas.microsoft.com/office/drawing/2014/main" id="{46B76C16-228B-D831-2DFF-5EE69144F6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4" name="Picture 3">
            <a:extLst>
              <a:ext uri="{FF2B5EF4-FFF2-40B4-BE49-F238E27FC236}">
                <a16:creationId xmlns:a16="http://schemas.microsoft.com/office/drawing/2014/main" id="{C7F3D227-AAB0-D1A0-3FD5-CDB20B732992}"/>
              </a:ext>
            </a:extLst>
          </p:cNvPr>
          <p:cNvPicPr>
            <a:picLocks noChangeAspect="1"/>
          </p:cNvPicPr>
          <p:nvPr/>
        </p:nvPicPr>
        <p:blipFill>
          <a:blip r:embed="rId4"/>
          <a:stretch>
            <a:fillRect/>
          </a:stretch>
        </p:blipFill>
        <p:spPr>
          <a:xfrm>
            <a:off x="7079224" y="4997673"/>
            <a:ext cx="2778133" cy="1736334"/>
          </a:xfrm>
          <a:prstGeom prst="rect">
            <a:avLst/>
          </a:prstGeom>
        </p:spPr>
      </p:pic>
      <p:pic>
        <p:nvPicPr>
          <p:cNvPr id="5" name="Picture 4">
            <a:extLst>
              <a:ext uri="{FF2B5EF4-FFF2-40B4-BE49-F238E27FC236}">
                <a16:creationId xmlns:a16="http://schemas.microsoft.com/office/drawing/2014/main" id="{7E6DF044-0EA2-8921-A4B8-8E24C27C3834}"/>
              </a:ext>
            </a:extLst>
          </p:cNvPr>
          <p:cNvPicPr>
            <a:picLocks noChangeAspect="1"/>
          </p:cNvPicPr>
          <p:nvPr/>
        </p:nvPicPr>
        <p:blipFill>
          <a:blip r:embed="rId5"/>
          <a:stretch>
            <a:fillRect/>
          </a:stretch>
        </p:blipFill>
        <p:spPr>
          <a:xfrm>
            <a:off x="7455309" y="6523837"/>
            <a:ext cx="1861505" cy="210170"/>
          </a:xfrm>
          <a:prstGeom prst="rect">
            <a:avLst/>
          </a:prstGeom>
        </p:spPr>
      </p:pic>
    </p:spTree>
    <p:extLst>
      <p:ext uri="{BB962C8B-B14F-4D97-AF65-F5344CB8AC3E}">
        <p14:creationId xmlns:p14="http://schemas.microsoft.com/office/powerpoint/2010/main" val="230942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A20B5-D1B6-ADDB-8118-B37E1E5EEC5A}"/>
              </a:ext>
            </a:extLst>
          </p:cNvPr>
          <p:cNvPicPr>
            <a:picLocks noChangeAspect="1"/>
          </p:cNvPicPr>
          <p:nvPr/>
        </p:nvPicPr>
        <p:blipFill>
          <a:blip r:embed="rId2"/>
          <a:stretch>
            <a:fillRect/>
          </a:stretch>
        </p:blipFill>
        <p:spPr>
          <a:xfrm>
            <a:off x="604796" y="163075"/>
            <a:ext cx="9411516" cy="3894157"/>
          </a:xfrm>
          <a:prstGeom prst="rect">
            <a:avLst/>
          </a:prstGeom>
        </p:spPr>
      </p:pic>
      <p:pic>
        <p:nvPicPr>
          <p:cNvPr id="7" name="Picture 6">
            <a:extLst>
              <a:ext uri="{FF2B5EF4-FFF2-40B4-BE49-F238E27FC236}">
                <a16:creationId xmlns:a16="http://schemas.microsoft.com/office/drawing/2014/main" id="{7E4985B6-5C16-063F-8567-C247B923B154}"/>
              </a:ext>
            </a:extLst>
          </p:cNvPr>
          <p:cNvPicPr>
            <a:picLocks noChangeAspect="1"/>
          </p:cNvPicPr>
          <p:nvPr/>
        </p:nvPicPr>
        <p:blipFill>
          <a:blip r:embed="rId3"/>
          <a:stretch>
            <a:fillRect/>
          </a:stretch>
        </p:blipFill>
        <p:spPr>
          <a:xfrm>
            <a:off x="604796" y="4057232"/>
            <a:ext cx="9495343" cy="2770110"/>
          </a:xfrm>
          <a:prstGeom prst="rect">
            <a:avLst/>
          </a:prstGeom>
        </p:spPr>
      </p:pic>
    </p:spTree>
    <p:extLst>
      <p:ext uri="{BB962C8B-B14F-4D97-AF65-F5344CB8AC3E}">
        <p14:creationId xmlns:p14="http://schemas.microsoft.com/office/powerpoint/2010/main" val="284195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0FC6F-2C0D-17AF-DA6A-A5F70EFDC142}"/>
              </a:ext>
            </a:extLst>
          </p:cNvPr>
          <p:cNvPicPr>
            <a:picLocks noChangeAspect="1"/>
          </p:cNvPicPr>
          <p:nvPr/>
        </p:nvPicPr>
        <p:blipFill>
          <a:blip r:embed="rId2"/>
          <a:stretch>
            <a:fillRect/>
          </a:stretch>
        </p:blipFill>
        <p:spPr>
          <a:xfrm>
            <a:off x="-181721" y="1230923"/>
            <a:ext cx="12018862" cy="4938660"/>
          </a:xfrm>
          <a:prstGeom prst="rect">
            <a:avLst/>
          </a:prstGeom>
        </p:spPr>
      </p:pic>
      <p:pic>
        <p:nvPicPr>
          <p:cNvPr id="5" name="Picture 4">
            <a:extLst>
              <a:ext uri="{FF2B5EF4-FFF2-40B4-BE49-F238E27FC236}">
                <a16:creationId xmlns:a16="http://schemas.microsoft.com/office/drawing/2014/main" id="{A1199060-90AF-CB71-D5E7-1F2B0C59833D}"/>
              </a:ext>
            </a:extLst>
          </p:cNvPr>
          <p:cNvPicPr>
            <a:picLocks noChangeAspect="1"/>
          </p:cNvPicPr>
          <p:nvPr/>
        </p:nvPicPr>
        <p:blipFill>
          <a:blip r:embed="rId3"/>
          <a:stretch>
            <a:fillRect/>
          </a:stretch>
        </p:blipFill>
        <p:spPr>
          <a:xfrm>
            <a:off x="553109" y="427409"/>
            <a:ext cx="1695597" cy="522015"/>
          </a:xfrm>
          <a:prstGeom prst="rect">
            <a:avLst/>
          </a:prstGeom>
        </p:spPr>
      </p:pic>
    </p:spTree>
    <p:extLst>
      <p:ext uri="{BB962C8B-B14F-4D97-AF65-F5344CB8AC3E}">
        <p14:creationId xmlns:p14="http://schemas.microsoft.com/office/powerpoint/2010/main" val="168349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64DD6-6141-2600-E714-03E8C1C6417F}"/>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Discussion Points</a:t>
            </a:r>
          </a:p>
        </p:txBody>
      </p:sp>
      <p:graphicFrame>
        <p:nvGraphicFramePr>
          <p:cNvPr id="50" name="Content Placeholder 2">
            <a:extLst>
              <a:ext uri="{FF2B5EF4-FFF2-40B4-BE49-F238E27FC236}">
                <a16:creationId xmlns:a16="http://schemas.microsoft.com/office/drawing/2014/main" id="{28C906A4-A0C1-E3B5-B94E-949F3B60678F}"/>
              </a:ext>
            </a:extLst>
          </p:cNvPr>
          <p:cNvGraphicFramePr>
            <a:graphicFrameLocks noGrp="1"/>
          </p:cNvGraphicFramePr>
          <p:nvPr>
            <p:ph idx="1"/>
            <p:extLst>
              <p:ext uri="{D42A27DB-BD31-4B8C-83A1-F6EECF244321}">
                <p14:modId xmlns:p14="http://schemas.microsoft.com/office/powerpoint/2010/main" val="1000902990"/>
              </p:ext>
            </p:extLst>
          </p:nvPr>
        </p:nvGraphicFramePr>
        <p:xfrm>
          <a:off x="4835711" y="362264"/>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2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B9386B9-2415-5CD7-F179-7CE08BD35927}"/>
              </a:ext>
            </a:extLst>
          </p:cNvPr>
          <p:cNvSpPr txBox="1"/>
          <p:nvPr/>
        </p:nvSpPr>
        <p:spPr>
          <a:xfrm>
            <a:off x="773724" y="5297019"/>
            <a:ext cx="9784608" cy="933974"/>
          </a:xfrm>
          <a:prstGeom prst="rect">
            <a:avLst/>
          </a:prstGeom>
          <a:noFill/>
        </p:spPr>
        <p:txBody>
          <a:bodyPr wrap="square">
            <a:spAutoFit/>
          </a:bodyPr>
          <a:lstStyle/>
          <a:p>
            <a:pPr marL="457200" marR="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There is currently no data to support the effectiveness of using plastic-backed pads</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17" name="TextBox 2">
            <a:extLst>
              <a:ext uri="{FF2B5EF4-FFF2-40B4-BE49-F238E27FC236}">
                <a16:creationId xmlns:a16="http://schemas.microsoft.com/office/drawing/2014/main" id="{8DF65347-9365-694F-E2A0-7071F77A5D5E}"/>
              </a:ext>
            </a:extLst>
          </p:cNvPr>
          <p:cNvGraphicFramePr/>
          <p:nvPr>
            <p:extLst>
              <p:ext uri="{D42A27DB-BD31-4B8C-83A1-F6EECF244321}">
                <p14:modId xmlns:p14="http://schemas.microsoft.com/office/powerpoint/2010/main" val="1317848668"/>
              </p:ext>
            </p:extLst>
          </p:nvPr>
        </p:nvGraphicFramePr>
        <p:xfrm>
          <a:off x="646470" y="569360"/>
          <a:ext cx="10711489" cy="5075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64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010A-1CB6-6278-AC95-BD9C50C7A6AF}"/>
              </a:ext>
            </a:extLst>
          </p:cNvPr>
          <p:cNvSpPr>
            <a:spLocks noGrp="1"/>
          </p:cNvSpPr>
          <p:nvPr>
            <p:ph type="title"/>
          </p:nvPr>
        </p:nvSpPr>
        <p:spPr>
          <a:xfrm>
            <a:off x="647700" y="56508"/>
            <a:ext cx="10706100" cy="586063"/>
          </a:xfrm>
        </p:spPr>
        <p:txBody>
          <a:bodyPr>
            <a:normAutofit fontScale="90000"/>
          </a:bodyPr>
          <a:lstStyle/>
          <a:p>
            <a:pPr>
              <a:lnSpc>
                <a:spcPct val="100000"/>
              </a:lnSpc>
            </a:pPr>
            <a:r>
              <a:rPr lang="en-US" sz="3200" b="1" dirty="0">
                <a:latin typeface="+mn-lt"/>
              </a:rPr>
              <a:t>Toilet Plume Exposure Survey: 2022 ONS Congress, Anaheim, CA</a:t>
            </a:r>
            <a:endParaRPr lang="en-US" sz="3200" dirty="0">
              <a:latin typeface="+mn-lt"/>
            </a:endParaRPr>
          </a:p>
        </p:txBody>
      </p:sp>
      <p:sp>
        <p:nvSpPr>
          <p:cNvPr id="7" name="TextBox 6">
            <a:extLst>
              <a:ext uri="{FF2B5EF4-FFF2-40B4-BE49-F238E27FC236}">
                <a16:creationId xmlns:a16="http://schemas.microsoft.com/office/drawing/2014/main" id="{92941377-358D-24F2-E0BB-44E3F4D3F2FB}"/>
              </a:ext>
            </a:extLst>
          </p:cNvPr>
          <p:cNvSpPr txBox="1"/>
          <p:nvPr/>
        </p:nvSpPr>
        <p:spPr>
          <a:xfrm>
            <a:off x="5025604" y="600037"/>
            <a:ext cx="1542410" cy="261610"/>
          </a:xfrm>
          <a:prstGeom prst="rect">
            <a:avLst/>
          </a:prstGeom>
          <a:noFill/>
        </p:spPr>
        <p:txBody>
          <a:bodyPr wrap="none" rtlCol="0">
            <a:spAutoFit/>
          </a:bodyPr>
          <a:lstStyle/>
          <a:p>
            <a:r>
              <a:rPr lang="en-US" sz="1100" dirty="0"/>
              <a:t>N=217 oncology nurses</a:t>
            </a:r>
          </a:p>
        </p:txBody>
      </p:sp>
      <p:graphicFrame>
        <p:nvGraphicFramePr>
          <p:cNvPr id="28" name="Chart 27">
            <a:extLst>
              <a:ext uri="{FF2B5EF4-FFF2-40B4-BE49-F238E27FC236}">
                <a16:creationId xmlns:a16="http://schemas.microsoft.com/office/drawing/2014/main" id="{9C3EB9F1-D75B-BDE0-E2AA-5F18AC746B05}"/>
              </a:ext>
            </a:extLst>
          </p:cNvPr>
          <p:cNvGraphicFramePr>
            <a:graphicFrameLocks/>
          </p:cNvGraphicFramePr>
          <p:nvPr>
            <p:extLst>
              <p:ext uri="{D42A27DB-BD31-4B8C-83A1-F6EECF244321}">
                <p14:modId xmlns:p14="http://schemas.microsoft.com/office/powerpoint/2010/main" val="1801889156"/>
              </p:ext>
            </p:extLst>
          </p:nvPr>
        </p:nvGraphicFramePr>
        <p:xfrm>
          <a:off x="647700" y="4038600"/>
          <a:ext cx="4838700" cy="24098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1766E39-88EE-7D27-9178-4E541D41C4A3}"/>
              </a:ext>
            </a:extLst>
          </p:cNvPr>
          <p:cNvSpPr txBox="1"/>
          <p:nvPr/>
        </p:nvSpPr>
        <p:spPr>
          <a:xfrm>
            <a:off x="647700" y="819886"/>
            <a:ext cx="4838700" cy="553998"/>
          </a:xfrm>
          <a:prstGeom prst="rect">
            <a:avLst/>
          </a:prstGeom>
          <a:noFill/>
        </p:spPr>
        <p:txBody>
          <a:bodyPr wrap="square" rtlCol="0">
            <a:spAutoFit/>
          </a:bodyPr>
          <a:lstStyle/>
          <a:p>
            <a:pPr marL="342900" indent="-342900">
              <a:buAutoNum type="arabicPeriod"/>
            </a:pPr>
            <a:r>
              <a:rPr lang="en-US" sz="1600" dirty="0"/>
              <a:t>Level of concern when flushing toilet </a:t>
            </a:r>
          </a:p>
          <a:p>
            <a:pPr algn="ctr"/>
            <a:r>
              <a:rPr lang="en-US" sz="1400" b="1" dirty="0"/>
              <a:t>(1=low, 5=high)</a:t>
            </a:r>
            <a:endParaRPr lang="en-US" b="1" dirty="0"/>
          </a:p>
        </p:txBody>
      </p:sp>
      <p:graphicFrame>
        <p:nvGraphicFramePr>
          <p:cNvPr id="10" name="Chart 9">
            <a:extLst>
              <a:ext uri="{FF2B5EF4-FFF2-40B4-BE49-F238E27FC236}">
                <a16:creationId xmlns:a16="http://schemas.microsoft.com/office/drawing/2014/main" id="{CBB808FC-9065-D989-6FED-6B5101E733FF}"/>
              </a:ext>
            </a:extLst>
          </p:cNvPr>
          <p:cNvGraphicFramePr>
            <a:graphicFrameLocks/>
          </p:cNvGraphicFramePr>
          <p:nvPr>
            <p:extLst>
              <p:ext uri="{D42A27DB-BD31-4B8C-83A1-F6EECF244321}">
                <p14:modId xmlns:p14="http://schemas.microsoft.com/office/powerpoint/2010/main" val="3156538637"/>
              </p:ext>
            </p:extLst>
          </p:nvPr>
        </p:nvGraphicFramePr>
        <p:xfrm>
          <a:off x="647699" y="1405176"/>
          <a:ext cx="4838701" cy="22737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9861270-1BDB-1C23-2DBE-37D6A4F89DC3}"/>
              </a:ext>
            </a:extLst>
          </p:cNvPr>
          <p:cNvSpPr txBox="1"/>
          <p:nvPr/>
        </p:nvSpPr>
        <p:spPr>
          <a:xfrm>
            <a:off x="6096000" y="825125"/>
            <a:ext cx="5239924" cy="338554"/>
          </a:xfrm>
          <a:prstGeom prst="rect">
            <a:avLst/>
          </a:prstGeom>
          <a:noFill/>
        </p:spPr>
        <p:txBody>
          <a:bodyPr wrap="square" rtlCol="0">
            <a:spAutoFit/>
          </a:bodyPr>
          <a:lstStyle/>
          <a:p>
            <a:pPr marL="342900" indent="-342900">
              <a:buFont typeface="+mj-lt"/>
              <a:buAutoNum type="arabicPeriod" startAt="2"/>
            </a:pPr>
            <a:r>
              <a:rPr lang="en-US" sz="1600" dirty="0"/>
              <a:t>Use of plastic-backed pad</a:t>
            </a:r>
          </a:p>
        </p:txBody>
      </p:sp>
      <p:sp>
        <p:nvSpPr>
          <p:cNvPr id="12" name="TextBox 11">
            <a:extLst>
              <a:ext uri="{FF2B5EF4-FFF2-40B4-BE49-F238E27FC236}">
                <a16:creationId xmlns:a16="http://schemas.microsoft.com/office/drawing/2014/main" id="{8A83A6D2-C1FF-046C-1DDB-F0E7D63A882D}"/>
              </a:ext>
            </a:extLst>
          </p:cNvPr>
          <p:cNvSpPr txBox="1"/>
          <p:nvPr/>
        </p:nvSpPr>
        <p:spPr>
          <a:xfrm>
            <a:off x="647700" y="3721771"/>
            <a:ext cx="4838700" cy="338554"/>
          </a:xfrm>
          <a:prstGeom prst="rect">
            <a:avLst/>
          </a:prstGeom>
          <a:noFill/>
        </p:spPr>
        <p:txBody>
          <a:bodyPr wrap="square" rtlCol="0">
            <a:spAutoFit/>
          </a:bodyPr>
          <a:lstStyle/>
          <a:p>
            <a:pPr marL="342900" indent="-342900">
              <a:buFont typeface="+mj-lt"/>
              <a:buAutoNum type="arabicPeriod" startAt="3"/>
            </a:pPr>
            <a:r>
              <a:rPr lang="en-US" sz="1600" dirty="0"/>
              <a:t>Use of respirator when flushing</a:t>
            </a:r>
          </a:p>
        </p:txBody>
      </p:sp>
      <p:sp>
        <p:nvSpPr>
          <p:cNvPr id="13" name="TextBox 12">
            <a:extLst>
              <a:ext uri="{FF2B5EF4-FFF2-40B4-BE49-F238E27FC236}">
                <a16:creationId xmlns:a16="http://schemas.microsoft.com/office/drawing/2014/main" id="{CD03965E-F1B8-6131-1681-0BB7F22F592F}"/>
              </a:ext>
            </a:extLst>
          </p:cNvPr>
          <p:cNvSpPr txBox="1"/>
          <p:nvPr/>
        </p:nvSpPr>
        <p:spPr>
          <a:xfrm>
            <a:off x="6096000" y="3721771"/>
            <a:ext cx="3200400" cy="338554"/>
          </a:xfrm>
          <a:prstGeom prst="rect">
            <a:avLst/>
          </a:prstGeom>
          <a:noFill/>
        </p:spPr>
        <p:txBody>
          <a:bodyPr wrap="square" rtlCol="0">
            <a:spAutoFit/>
          </a:bodyPr>
          <a:lstStyle/>
          <a:p>
            <a:pPr marL="342900" indent="-342900">
              <a:buFont typeface="+mj-lt"/>
              <a:buAutoNum type="arabicPeriod" startAt="4"/>
            </a:pPr>
            <a:r>
              <a:rPr lang="en-US" sz="1600" dirty="0"/>
              <a:t>Biggest concerns when flushing</a:t>
            </a:r>
          </a:p>
        </p:txBody>
      </p:sp>
      <p:graphicFrame>
        <p:nvGraphicFramePr>
          <p:cNvPr id="14" name="Chart 13">
            <a:extLst>
              <a:ext uri="{FF2B5EF4-FFF2-40B4-BE49-F238E27FC236}">
                <a16:creationId xmlns:a16="http://schemas.microsoft.com/office/drawing/2014/main" id="{0F343EBE-5C3A-DA9A-E749-65BD2D3FBE4A}"/>
              </a:ext>
            </a:extLst>
          </p:cNvPr>
          <p:cNvGraphicFramePr>
            <a:graphicFrameLocks/>
          </p:cNvGraphicFramePr>
          <p:nvPr>
            <p:extLst>
              <p:ext uri="{D42A27DB-BD31-4B8C-83A1-F6EECF244321}">
                <p14:modId xmlns:p14="http://schemas.microsoft.com/office/powerpoint/2010/main" val="937393608"/>
              </p:ext>
            </p:extLst>
          </p:nvPr>
        </p:nvGraphicFramePr>
        <p:xfrm>
          <a:off x="6096000" y="4060325"/>
          <a:ext cx="5239924" cy="258545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E70CC065-BE2D-258E-A494-F1FAECB88F74}"/>
              </a:ext>
            </a:extLst>
          </p:cNvPr>
          <p:cNvSpPr txBox="1"/>
          <p:nvPr/>
        </p:nvSpPr>
        <p:spPr>
          <a:xfrm>
            <a:off x="9226448" y="3761601"/>
            <a:ext cx="1289152" cy="276999"/>
          </a:xfrm>
          <a:prstGeom prst="rect">
            <a:avLst/>
          </a:prstGeom>
          <a:noFill/>
        </p:spPr>
        <p:txBody>
          <a:bodyPr wrap="square" rtlCol="0">
            <a:spAutoFit/>
          </a:bodyPr>
          <a:lstStyle/>
          <a:p>
            <a:r>
              <a:rPr lang="en-US" sz="1200" dirty="0"/>
              <a:t>(Total &gt; 100%)</a:t>
            </a:r>
          </a:p>
        </p:txBody>
      </p:sp>
      <p:graphicFrame>
        <p:nvGraphicFramePr>
          <p:cNvPr id="16" name="Chart 15">
            <a:extLst>
              <a:ext uri="{FF2B5EF4-FFF2-40B4-BE49-F238E27FC236}">
                <a16:creationId xmlns:a16="http://schemas.microsoft.com/office/drawing/2014/main" id="{BCD26245-59E0-6F51-8600-19A58E0C196F}"/>
              </a:ext>
            </a:extLst>
          </p:cNvPr>
          <p:cNvGraphicFramePr>
            <a:graphicFrameLocks/>
          </p:cNvGraphicFramePr>
          <p:nvPr>
            <p:extLst>
              <p:ext uri="{D42A27DB-BD31-4B8C-83A1-F6EECF244321}">
                <p14:modId xmlns:p14="http://schemas.microsoft.com/office/powerpoint/2010/main" val="4158716357"/>
              </p:ext>
            </p:extLst>
          </p:nvPr>
        </p:nvGraphicFramePr>
        <p:xfrm>
          <a:off x="6095999" y="1409700"/>
          <a:ext cx="5257801"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23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8">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CC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30">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CC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ase&#10;&#10;Description automatically generated">
            <a:extLst>
              <a:ext uri="{FF2B5EF4-FFF2-40B4-BE49-F238E27FC236}">
                <a16:creationId xmlns:a16="http://schemas.microsoft.com/office/drawing/2014/main" id="{1C2CB6B3-DF08-58B8-67FE-7BF148DCB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396" y="487090"/>
            <a:ext cx="3384074" cy="5897881"/>
          </a:xfrm>
          <a:prstGeom prst="rect">
            <a:avLst/>
          </a:prstGeom>
        </p:spPr>
      </p:pic>
      <p:sp>
        <p:nvSpPr>
          <p:cNvPr id="8" name="TextBox 7">
            <a:extLst>
              <a:ext uri="{FF2B5EF4-FFF2-40B4-BE49-F238E27FC236}">
                <a16:creationId xmlns:a16="http://schemas.microsoft.com/office/drawing/2014/main" id="{978D8075-7A20-3142-352B-B45055F41BCE}"/>
              </a:ext>
            </a:extLst>
          </p:cNvPr>
          <p:cNvSpPr txBox="1"/>
          <p:nvPr/>
        </p:nvSpPr>
        <p:spPr>
          <a:xfrm>
            <a:off x="6350347" y="541370"/>
            <a:ext cx="5142203" cy="5747279"/>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Invented by oncology nurse Linda Dick  (Temple Jeanes Hospital) and her husband Bill to help protect herself and her fellow oncology nurses.</a:t>
            </a:r>
          </a:p>
          <a:p>
            <a:pPr marR="0" lvl="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Solid, one-piece construction. Made with Eastman Tritan copolyester, a medical grade, chemical resistant, BPA-free, clear plastic.  Weight:  1.75 lbs.</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Easily hung on wall after use (adhesive wall hook provided) or can rest on floor using integrated flange if preferred.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Cost:  $150 per Splashblocker unit.</a:t>
            </a:r>
          </a:p>
          <a:p>
            <a:pPr marR="0" lvl="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Easy to clean using hospital bleach wipes.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A4A7730-24F5-FB66-6419-66BC14F1C8D4}"/>
              </a:ext>
            </a:extLst>
          </p:cNvPr>
          <p:cNvSpPr txBox="1"/>
          <p:nvPr/>
        </p:nvSpPr>
        <p:spPr>
          <a:xfrm>
            <a:off x="4817150" y="-43406"/>
            <a:ext cx="2744662" cy="584775"/>
          </a:xfrm>
          <a:prstGeom prst="rect">
            <a:avLst/>
          </a:prstGeom>
          <a:noFill/>
        </p:spPr>
        <p:txBody>
          <a:bodyPr wrap="none" rtlCol="0">
            <a:spAutoFit/>
          </a:bodyPr>
          <a:lstStyle/>
          <a:p>
            <a:r>
              <a:rPr lang="en-US" sz="3200" b="1" dirty="0"/>
              <a:t>Splashblocker</a:t>
            </a:r>
            <a:r>
              <a:rPr lang="en-US" sz="3200" dirty="0"/>
              <a:t>®</a:t>
            </a:r>
          </a:p>
        </p:txBody>
      </p:sp>
    </p:spTree>
    <p:extLst>
      <p:ext uri="{BB962C8B-B14F-4D97-AF65-F5344CB8AC3E}">
        <p14:creationId xmlns:p14="http://schemas.microsoft.com/office/powerpoint/2010/main" val="368664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3CFB0ED6-F840-5C62-0A87-648CA4E1036D}"/>
              </a:ext>
            </a:extLst>
          </p:cNvPr>
          <p:cNvPicPr>
            <a:picLocks noChangeAspect="1"/>
          </p:cNvPicPr>
          <p:nvPr/>
        </p:nvPicPr>
        <p:blipFill>
          <a:blip r:embed="rId2"/>
          <a:stretch>
            <a:fillRect/>
          </a:stretch>
        </p:blipFill>
        <p:spPr>
          <a:xfrm>
            <a:off x="1349531" y="905630"/>
            <a:ext cx="9149038" cy="3042056"/>
          </a:xfrm>
          <a:prstGeom prst="rect">
            <a:avLst/>
          </a:prstGeom>
          <a:effectLst>
            <a:outerShdw blurRad="406400" dist="317500" dir="5400000" sx="89000" sy="89000" rotWithShape="0">
              <a:prstClr val="black">
                <a:alpha val="15000"/>
              </a:prstClr>
            </a:outerShdw>
          </a:effectLst>
        </p:spPr>
      </p:pic>
      <p:sp>
        <p:nvSpPr>
          <p:cNvPr id="3" name="TextBox 2">
            <a:extLst>
              <a:ext uri="{FF2B5EF4-FFF2-40B4-BE49-F238E27FC236}">
                <a16:creationId xmlns:a16="http://schemas.microsoft.com/office/drawing/2014/main" id="{741E532B-0102-011D-451E-7B7639EE5BAB}"/>
              </a:ext>
            </a:extLst>
          </p:cNvPr>
          <p:cNvSpPr txBox="1"/>
          <p:nvPr/>
        </p:nvSpPr>
        <p:spPr>
          <a:xfrm>
            <a:off x="1633127" y="4510289"/>
            <a:ext cx="8925438" cy="2036742"/>
          </a:xfrm>
          <a:prstGeom prst="rect">
            <a:avLst/>
          </a:prstGeom>
        </p:spPr>
        <p:txBody>
          <a:bodyPr vert="horz" lIns="91440" tIns="45720" rIns="91440" bIns="45720" rtlCol="0" anchor="ctr">
            <a:noAutofit/>
          </a:bodyPr>
          <a:lstStyle/>
          <a:p>
            <a:pPr marL="342900" marR="0" lvl="0" indent="-228600">
              <a:lnSpc>
                <a:spcPct val="90000"/>
              </a:lnSpc>
              <a:spcBef>
                <a:spcPts val="0"/>
              </a:spcBef>
              <a:spcAft>
                <a:spcPts val="600"/>
              </a:spcAft>
              <a:buFont typeface="Arial" panose="020B0604020202020204" pitchFamily="34" charset="0"/>
              <a:buChar char="•"/>
            </a:pPr>
            <a:r>
              <a:rPr lang="en-US" b="1" dirty="0">
                <a:effectLst/>
              </a:rPr>
              <a:t>“It helps protect me when disposing of bodily fluids of patients receiving                                                                                                                                      chemotherapy.  It’s an extra line of protection against exposure.”</a:t>
            </a:r>
          </a:p>
          <a:p>
            <a:pPr marR="0" lvl="0" indent="-228600">
              <a:lnSpc>
                <a:spcPct val="90000"/>
              </a:lnSpc>
              <a:spcBef>
                <a:spcPts val="0"/>
              </a:spcBef>
              <a:spcAft>
                <a:spcPts val="600"/>
              </a:spcAft>
              <a:buFont typeface="Arial" panose="020B0604020202020204" pitchFamily="34" charset="0"/>
              <a:buChar char="•"/>
            </a:pPr>
            <a:endParaRPr lang="en-US" b="1" dirty="0">
              <a:effectLst/>
            </a:endParaRPr>
          </a:p>
          <a:p>
            <a:pPr marL="342900" marR="0" lvl="0" indent="-228600">
              <a:lnSpc>
                <a:spcPct val="90000"/>
              </a:lnSpc>
              <a:spcBef>
                <a:spcPts val="0"/>
              </a:spcBef>
              <a:spcAft>
                <a:spcPts val="600"/>
              </a:spcAft>
              <a:buFont typeface="Arial" panose="020B0604020202020204" pitchFamily="34" charset="0"/>
              <a:buChar char="•"/>
            </a:pPr>
            <a:r>
              <a:rPr lang="en-US" b="1" dirty="0">
                <a:effectLst/>
              </a:rPr>
              <a:t>“I feel I am protecting myself better since I am in a hurry and don’t always                                          follow all of the hazardous drug precautions.”</a:t>
            </a:r>
          </a:p>
          <a:p>
            <a:pPr marR="0" lvl="0" indent="-228600">
              <a:lnSpc>
                <a:spcPct val="90000"/>
              </a:lnSpc>
              <a:spcBef>
                <a:spcPts val="0"/>
              </a:spcBef>
              <a:spcAft>
                <a:spcPts val="600"/>
              </a:spcAft>
              <a:buFont typeface="Arial" panose="020B0604020202020204" pitchFamily="34" charset="0"/>
              <a:buChar char="•"/>
            </a:pPr>
            <a:endParaRPr lang="en-US" b="1" dirty="0">
              <a:effectLst/>
            </a:endParaRPr>
          </a:p>
          <a:p>
            <a:pPr marL="342900" marR="0" lvl="0" indent="-228600">
              <a:lnSpc>
                <a:spcPct val="90000"/>
              </a:lnSpc>
              <a:spcBef>
                <a:spcPts val="0"/>
              </a:spcBef>
              <a:spcAft>
                <a:spcPts val="600"/>
              </a:spcAft>
              <a:buFont typeface="Arial" panose="020B0604020202020204" pitchFamily="34" charset="0"/>
              <a:buChar char="•"/>
            </a:pPr>
            <a:r>
              <a:rPr lang="en-US" b="1" dirty="0">
                <a:effectLst/>
              </a:rPr>
              <a:t>“I feel more confident emptying urinal and urine catchers. I don’t have to                                                      worry about the risk of anything splashing back on me.”</a:t>
            </a:r>
          </a:p>
          <a:p>
            <a:pPr marR="0">
              <a:lnSpc>
                <a:spcPct val="90000"/>
              </a:lnSpc>
              <a:spcBef>
                <a:spcPts val="0"/>
              </a:spcBef>
              <a:spcAft>
                <a:spcPts val="800"/>
              </a:spcAft>
            </a:pPr>
            <a:r>
              <a:rPr lang="en-US" b="1" dirty="0">
                <a:effectLst/>
              </a:rPr>
              <a:t> </a:t>
            </a:r>
          </a:p>
        </p:txBody>
      </p:sp>
    </p:spTree>
    <p:extLst>
      <p:ext uri="{BB962C8B-B14F-4D97-AF65-F5344CB8AC3E}">
        <p14:creationId xmlns:p14="http://schemas.microsoft.com/office/powerpoint/2010/main" val="333504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Graphical user interface, text, application, email&#10;&#10;Description automatically generated">
            <a:extLst>
              <a:ext uri="{FF2B5EF4-FFF2-40B4-BE49-F238E27FC236}">
                <a16:creationId xmlns:a16="http://schemas.microsoft.com/office/drawing/2014/main" id="{7B7A7EE9-0C34-163B-2FF0-89A3812535B8}"/>
              </a:ext>
            </a:extLst>
          </p:cNvPr>
          <p:cNvPicPr>
            <a:picLocks noChangeAspect="1"/>
          </p:cNvPicPr>
          <p:nvPr/>
        </p:nvPicPr>
        <p:blipFill>
          <a:blip r:embed="rId2"/>
          <a:stretch>
            <a:fillRect/>
          </a:stretch>
        </p:blipFill>
        <p:spPr>
          <a:xfrm>
            <a:off x="0" y="75142"/>
            <a:ext cx="5655195" cy="3096218"/>
          </a:xfrm>
          <a:prstGeom prst="rect">
            <a:avLst/>
          </a:prstGeom>
        </p:spPr>
      </p:pic>
      <p:sp>
        <p:nvSpPr>
          <p:cNvPr id="3" name="TextBox 2">
            <a:extLst>
              <a:ext uri="{FF2B5EF4-FFF2-40B4-BE49-F238E27FC236}">
                <a16:creationId xmlns:a16="http://schemas.microsoft.com/office/drawing/2014/main" id="{197F0D5E-A103-D4B0-50C7-1FEA69D526C9}"/>
              </a:ext>
            </a:extLst>
          </p:cNvPr>
          <p:cNvSpPr txBox="1"/>
          <p:nvPr/>
        </p:nvSpPr>
        <p:spPr>
          <a:xfrm>
            <a:off x="5779911" y="273376"/>
            <a:ext cx="6305252" cy="3003059"/>
          </a:xfrm>
          <a:prstGeom prst="rect">
            <a:avLst/>
          </a:prstGeom>
        </p:spPr>
        <p:txBody>
          <a:bodyPr vert="horz" lIns="91440" tIns="45720" rIns="91440" bIns="45720" rtlCol="0" anchor="t">
            <a:noAutofit/>
          </a:bodyPr>
          <a:lstStyle/>
          <a:p>
            <a:pPr marL="114300" marR="0" lvl="0">
              <a:lnSpc>
                <a:spcPct val="90000"/>
              </a:lnSpc>
              <a:spcBef>
                <a:spcPts val="0"/>
              </a:spcBef>
              <a:spcAft>
                <a:spcPts val="0"/>
              </a:spcAft>
            </a:pPr>
            <a:r>
              <a:rPr lang="en-US" sz="2000" b="1" dirty="0">
                <a:solidFill>
                  <a:schemeClr val="tx1">
                    <a:alpha val="80000"/>
                  </a:schemeClr>
                </a:solidFill>
                <a:effectLst/>
              </a:rPr>
              <a:t>Study Purpose:</a:t>
            </a:r>
          </a:p>
          <a:p>
            <a:pPr marL="800100" lvl="1" indent="-228600">
              <a:lnSpc>
                <a:spcPct val="90000"/>
              </a:lnSpc>
              <a:buFont typeface="Arial" panose="020B0604020202020204" pitchFamily="34" charset="0"/>
              <a:buChar char="•"/>
            </a:pPr>
            <a:r>
              <a:rPr lang="en-US" sz="2000" dirty="0">
                <a:solidFill>
                  <a:schemeClr val="tx1">
                    <a:alpha val="80000"/>
                  </a:schemeClr>
                </a:solidFill>
              </a:rPr>
              <a:t>Evaluate the effectiveness of t</a:t>
            </a:r>
            <a:r>
              <a:rPr lang="en-US" sz="2000" dirty="0">
                <a:solidFill>
                  <a:schemeClr val="tx1">
                    <a:alpha val="80000"/>
                  </a:schemeClr>
                </a:solidFill>
                <a:effectLst/>
              </a:rPr>
              <a:t>he Splashblocker in </a:t>
            </a:r>
            <a:r>
              <a:rPr lang="en-US" sz="2000" dirty="0">
                <a:solidFill>
                  <a:schemeClr val="tx1">
                    <a:alpha val="80000"/>
                  </a:schemeClr>
                </a:solidFill>
              </a:rPr>
              <a:t>reducing number, surface area, and mass concentration of </a:t>
            </a:r>
            <a:r>
              <a:rPr lang="en-US" sz="2000" dirty="0">
                <a:solidFill>
                  <a:schemeClr val="tx1">
                    <a:alpha val="80000"/>
                  </a:schemeClr>
                </a:solidFill>
                <a:effectLst/>
              </a:rPr>
              <a:t>particles generated by a hospital toilet.</a:t>
            </a:r>
          </a:p>
          <a:p>
            <a:pPr marR="0" lvl="0" indent="-228600">
              <a:lnSpc>
                <a:spcPct val="90000"/>
              </a:lnSpc>
              <a:spcBef>
                <a:spcPts val="0"/>
              </a:spcBef>
              <a:spcAft>
                <a:spcPts val="0"/>
              </a:spcAft>
              <a:buFont typeface="Arial" panose="020B0604020202020204" pitchFamily="34" charset="0"/>
              <a:buChar char="•"/>
            </a:pPr>
            <a:endParaRPr lang="en-US" sz="2000" dirty="0">
              <a:solidFill>
                <a:schemeClr val="tx1">
                  <a:alpha val="80000"/>
                </a:schemeClr>
              </a:solidFill>
              <a:effectLst/>
            </a:endParaRPr>
          </a:p>
          <a:p>
            <a:pPr marL="114300" marR="0" lvl="0">
              <a:lnSpc>
                <a:spcPct val="90000"/>
              </a:lnSpc>
              <a:spcBef>
                <a:spcPts val="0"/>
              </a:spcBef>
              <a:spcAft>
                <a:spcPts val="0"/>
              </a:spcAft>
            </a:pPr>
            <a:r>
              <a:rPr lang="en-US" sz="2000" b="1" dirty="0">
                <a:solidFill>
                  <a:schemeClr val="tx1">
                    <a:alpha val="80000"/>
                  </a:schemeClr>
                </a:solidFill>
                <a:effectLst/>
              </a:rPr>
              <a:t>Results:</a:t>
            </a:r>
          </a:p>
          <a:p>
            <a:pPr marL="800100" lvl="1" indent="-228600">
              <a:lnSpc>
                <a:spcPct val="90000"/>
              </a:lnSpc>
              <a:buFont typeface="Arial" panose="020B0604020202020204" pitchFamily="34" charset="0"/>
              <a:buChar char="•"/>
            </a:pPr>
            <a:r>
              <a:rPr lang="en-US" sz="2000" dirty="0">
                <a:solidFill>
                  <a:schemeClr val="tx1">
                    <a:alpha val="80000"/>
                  </a:schemeClr>
                </a:solidFill>
                <a:effectLst/>
              </a:rPr>
              <a:t>Particles were significantly reduced, particularly during the first 90 seconds when the highest concentrations occur.</a:t>
            </a:r>
          </a:p>
        </p:txBody>
      </p:sp>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FC610D1-D1F7-0D81-2D29-F26489793312}"/>
              </a:ext>
            </a:extLst>
          </p:cNvPr>
          <p:cNvGrpSpPr>
            <a:grpSpLocks noChangeAspect="1"/>
          </p:cNvGrpSpPr>
          <p:nvPr/>
        </p:nvGrpSpPr>
        <p:grpSpPr>
          <a:xfrm>
            <a:off x="6534059" y="3256053"/>
            <a:ext cx="4733683" cy="3593069"/>
            <a:chOff x="6057594" y="1776860"/>
            <a:chExt cx="6049518" cy="4591837"/>
          </a:xfrm>
        </p:grpSpPr>
        <p:pic>
          <p:nvPicPr>
            <p:cNvPr id="9" name="Picture 8">
              <a:extLst>
                <a:ext uri="{FF2B5EF4-FFF2-40B4-BE49-F238E27FC236}">
                  <a16:creationId xmlns:a16="http://schemas.microsoft.com/office/drawing/2014/main" id="{D7167DF4-84D9-232F-DDC2-55FEBB5653A7}"/>
                </a:ext>
              </a:extLst>
            </p:cNvPr>
            <p:cNvPicPr>
              <a:picLocks noChangeAspect="1"/>
            </p:cNvPicPr>
            <p:nvPr/>
          </p:nvPicPr>
          <p:blipFill>
            <a:blip r:embed="rId3"/>
            <a:stretch>
              <a:fillRect/>
            </a:stretch>
          </p:blipFill>
          <p:spPr>
            <a:xfrm>
              <a:off x="6057594" y="2152611"/>
              <a:ext cx="6049518" cy="4216086"/>
            </a:xfrm>
            <a:prstGeom prst="rect">
              <a:avLst/>
            </a:prstGeom>
          </p:spPr>
        </p:pic>
        <p:sp>
          <p:nvSpPr>
            <p:cNvPr id="11" name="TextBox 10">
              <a:extLst>
                <a:ext uri="{FF2B5EF4-FFF2-40B4-BE49-F238E27FC236}">
                  <a16:creationId xmlns:a16="http://schemas.microsoft.com/office/drawing/2014/main" id="{B3B53454-5BAC-5F2B-1739-A654ED73E7A3}"/>
                </a:ext>
              </a:extLst>
            </p:cNvPr>
            <p:cNvSpPr txBox="1"/>
            <p:nvPr/>
          </p:nvSpPr>
          <p:spPr>
            <a:xfrm>
              <a:off x="8191194" y="1776860"/>
              <a:ext cx="2596673" cy="58477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APS Measurement</a:t>
              </a:r>
            </a:p>
            <a:p>
              <a:r>
                <a:rPr lang="en-US" sz="1600" b="1" dirty="0">
                  <a:latin typeface="Times New Roman" panose="02020603050405020304" pitchFamily="18" charset="0"/>
                  <a:cs typeface="Times New Roman" panose="02020603050405020304" pitchFamily="18" charset="0"/>
                </a:rPr>
                <a:t>(Particles from 0.52-20 µm)</a:t>
              </a:r>
            </a:p>
          </p:txBody>
        </p:sp>
      </p:grpSp>
      <p:sp>
        <p:nvSpPr>
          <p:cNvPr id="4" name="TextBox 3">
            <a:extLst>
              <a:ext uri="{FF2B5EF4-FFF2-40B4-BE49-F238E27FC236}">
                <a16:creationId xmlns:a16="http://schemas.microsoft.com/office/drawing/2014/main" id="{6E8FCD64-12EE-7AD8-35A4-F472BC806E3C}"/>
              </a:ext>
            </a:extLst>
          </p:cNvPr>
          <p:cNvSpPr txBox="1"/>
          <p:nvPr/>
        </p:nvSpPr>
        <p:spPr>
          <a:xfrm>
            <a:off x="1696089" y="697468"/>
            <a:ext cx="2387731" cy="369332"/>
          </a:xfrm>
          <a:prstGeom prst="rect">
            <a:avLst/>
          </a:prstGeom>
          <a:noFill/>
        </p:spPr>
        <p:txBody>
          <a:bodyPr wrap="square" rtlCol="0">
            <a:spAutoFit/>
          </a:bodyPr>
          <a:lstStyle/>
          <a:p>
            <a:r>
              <a:rPr lang="en-US" b="1" dirty="0">
                <a:solidFill>
                  <a:srgbClr val="0070C0"/>
                </a:solidFill>
              </a:rPr>
              <a:t>Published May 2022</a:t>
            </a:r>
          </a:p>
        </p:txBody>
      </p:sp>
    </p:spTree>
    <p:extLst>
      <p:ext uri="{BB962C8B-B14F-4D97-AF65-F5344CB8AC3E}">
        <p14:creationId xmlns:p14="http://schemas.microsoft.com/office/powerpoint/2010/main" val="30165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8495B-553F-3797-278C-7F00524EE73D}"/>
              </a:ext>
            </a:extLst>
          </p:cNvPr>
          <p:cNvSpPr txBox="1"/>
          <p:nvPr/>
        </p:nvSpPr>
        <p:spPr>
          <a:xfrm>
            <a:off x="1524434" y="831261"/>
            <a:ext cx="9465131" cy="89535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What Leaders Are Saying:</a:t>
            </a:r>
          </a:p>
        </p:txBody>
      </p:sp>
      <p:sp>
        <p:nvSpPr>
          <p:cNvPr id="55" name="TextBox 2">
            <a:extLst>
              <a:ext uri="{FF2B5EF4-FFF2-40B4-BE49-F238E27FC236}">
                <a16:creationId xmlns:a16="http://schemas.microsoft.com/office/drawing/2014/main" id="{2E1A0E49-574A-DA00-04B1-8000A9A4F51D}"/>
              </a:ext>
            </a:extLst>
          </p:cNvPr>
          <p:cNvSpPr txBox="1"/>
          <p:nvPr/>
        </p:nvSpPr>
        <p:spPr>
          <a:xfrm>
            <a:off x="1442348" y="1456979"/>
            <a:ext cx="10509738" cy="3400969"/>
          </a:xfrm>
          <a:prstGeom prst="rect">
            <a:avLst/>
          </a:prstGeom>
        </p:spPr>
        <p:txBody>
          <a:bodyPr vert="horz" lIns="91440" tIns="45720" rIns="91440" bIns="45720" rtlCol="0">
            <a:noAutofit/>
          </a:bodyPr>
          <a:lstStyle/>
          <a:p>
            <a:pPr marR="0" indent="-228600">
              <a:lnSpc>
                <a:spcPct val="90000"/>
              </a:lnSpc>
              <a:spcBef>
                <a:spcPts val="0"/>
              </a:spcBef>
              <a:spcAft>
                <a:spcPts val="800"/>
              </a:spcAft>
              <a:buFont typeface="Arial" panose="020B0604020202020204" pitchFamily="34" charset="0"/>
              <a:buChar char="•"/>
            </a:pPr>
            <a:endParaRPr lang="en-US" sz="2400" dirty="0">
              <a:effectLst/>
            </a:endParaRPr>
          </a:p>
          <a:p>
            <a:pPr marR="0">
              <a:lnSpc>
                <a:spcPct val="90000"/>
              </a:lnSpc>
              <a:spcBef>
                <a:spcPts val="0"/>
              </a:spcBef>
              <a:spcAft>
                <a:spcPts val="800"/>
              </a:spcAft>
            </a:pPr>
            <a:r>
              <a:rPr lang="en-US" sz="2400" dirty="0">
                <a:effectLst/>
              </a:rPr>
              <a:t>“As oncology nurses, we’ve been concerned for decades about the risk of exposure to hazardous drugs (HDs) when flushing a toilet</a:t>
            </a:r>
            <a:r>
              <a:rPr lang="en-US" sz="2400" dirty="0"/>
              <a:t>.</a:t>
            </a:r>
            <a:r>
              <a:rPr lang="en-US" sz="2400" dirty="0">
                <a:effectLst/>
              </a:rPr>
              <a:t>  We know what’s in excreta and there’s ample evidence to support this. While our guidelines have recommended covering the toilet with a disposable plastic-backed pad, we’ve never had scientific evidence to demonstrate efficacy, and there have been ongoing concerns regarding cost, environmental, and plumbing issues. We now have scientific evidence to demonstrate how the Splashblocker® significantly reduces exposure and environmental contamination.”</a:t>
            </a:r>
            <a:endParaRPr lang="en-US" sz="2400" dirty="0"/>
          </a:p>
          <a:p>
            <a:pPr marR="0" indent="-228600">
              <a:lnSpc>
                <a:spcPct val="90000"/>
              </a:lnSpc>
              <a:spcBef>
                <a:spcPts val="0"/>
              </a:spcBef>
              <a:spcAft>
                <a:spcPts val="800"/>
              </a:spcAft>
              <a:buFont typeface="Arial" panose="020B0604020202020204" pitchFamily="34" charset="0"/>
              <a:buChar char="•"/>
            </a:pPr>
            <a:endParaRPr lang="en-US" sz="2400" b="1" dirty="0">
              <a:effectLst/>
            </a:endParaRPr>
          </a:p>
          <a:p>
            <a:pPr marR="0">
              <a:lnSpc>
                <a:spcPct val="90000"/>
              </a:lnSpc>
              <a:spcBef>
                <a:spcPts val="0"/>
              </a:spcBef>
              <a:spcAft>
                <a:spcPts val="800"/>
              </a:spcAft>
            </a:pPr>
            <a:r>
              <a:rPr lang="en-US" sz="2400" b="1" dirty="0">
                <a:effectLst/>
              </a:rPr>
              <a:t>Seth Eisenberg, RN, OCN, BMTCN</a:t>
            </a:r>
            <a:br>
              <a:rPr lang="en-US" sz="2400" b="1" dirty="0">
                <a:effectLst/>
              </a:rPr>
            </a:br>
            <a:r>
              <a:rPr lang="en-US" sz="2400" b="1" dirty="0"/>
              <a:t>Member of Study Team</a:t>
            </a:r>
            <a:endParaRPr lang="en-US" sz="2400" dirty="0">
              <a:effectLst/>
            </a:endParaRPr>
          </a:p>
        </p:txBody>
      </p:sp>
    </p:spTree>
    <p:extLst>
      <p:ext uri="{BB962C8B-B14F-4D97-AF65-F5344CB8AC3E}">
        <p14:creationId xmlns:p14="http://schemas.microsoft.com/office/powerpoint/2010/main" val="124168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8D34F6-9587-9E2C-8153-2129B0A010BE}"/>
              </a:ext>
            </a:extLst>
          </p:cNvPr>
          <p:cNvSpPr txBox="1"/>
          <p:nvPr/>
        </p:nvSpPr>
        <p:spPr>
          <a:xfrm>
            <a:off x="2499493" y="-44558"/>
            <a:ext cx="7192708" cy="1146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chemeClr val="tx2"/>
                </a:solidFill>
                <a:latin typeface="+mj-lt"/>
                <a:ea typeface="+mj-ea"/>
                <a:cs typeface="+mj-cs"/>
              </a:rPr>
              <a:t>What Leaders Are Saying:</a:t>
            </a:r>
          </a:p>
        </p:txBody>
      </p:sp>
      <p:sp>
        <p:nvSpPr>
          <p:cNvPr id="5" name="TextBox 4">
            <a:extLst>
              <a:ext uri="{FF2B5EF4-FFF2-40B4-BE49-F238E27FC236}">
                <a16:creationId xmlns:a16="http://schemas.microsoft.com/office/drawing/2014/main" id="{B21E9C06-1E8C-77DF-3CBA-433DEDC5726A}"/>
              </a:ext>
            </a:extLst>
          </p:cNvPr>
          <p:cNvSpPr txBox="1"/>
          <p:nvPr/>
        </p:nvSpPr>
        <p:spPr>
          <a:xfrm>
            <a:off x="647700" y="1100736"/>
            <a:ext cx="11271879" cy="5525556"/>
          </a:xfrm>
          <a:prstGeom prst="rect">
            <a:avLst/>
          </a:prstGeom>
        </p:spPr>
        <p:txBody>
          <a:bodyPr vert="horz" lIns="91440" tIns="45720" rIns="91440" bIns="45720" rtlCol="0" anchor="t">
            <a:noAutofit/>
          </a:bodyPr>
          <a:lstStyle/>
          <a:p>
            <a:pPr>
              <a:lnSpc>
                <a:spcPct val="90000"/>
              </a:lnSpc>
              <a:spcAft>
                <a:spcPts val="600"/>
              </a:spcAft>
            </a:pPr>
            <a:r>
              <a:rPr lang="en-US" sz="2600" b="0" i="0" dirty="0">
                <a:solidFill>
                  <a:schemeClr val="tx2"/>
                </a:solidFill>
                <a:effectLst/>
              </a:rPr>
              <a:t>“For over twenty years, NIOSH has been researching methods for reducing or eliminating exposure to HDs. Organizations such as ONS have adopted NIOSH guidelines into their own guidelines, and have included engineering controls, administrative controls, and personal protective equipment (PPE). </a:t>
            </a:r>
            <a:r>
              <a:rPr lang="en-US" sz="2600" dirty="0">
                <a:solidFill>
                  <a:schemeClr val="tx2"/>
                </a:solidFill>
              </a:rPr>
              <a:t> </a:t>
            </a:r>
            <a:r>
              <a:rPr lang="en-US" sz="2600" b="0" i="0" dirty="0">
                <a:solidFill>
                  <a:schemeClr val="tx2"/>
                </a:solidFill>
                <a:effectLst/>
              </a:rPr>
              <a:t>We know that PPE does not prevent environmental contamination and that HDs can be transferred throughout the healthcare facility.” </a:t>
            </a:r>
          </a:p>
          <a:p>
            <a:pPr indent="-228600">
              <a:lnSpc>
                <a:spcPct val="90000"/>
              </a:lnSpc>
              <a:spcAft>
                <a:spcPts val="600"/>
              </a:spcAft>
              <a:buFont typeface="Arial" panose="020B0604020202020204" pitchFamily="34" charset="0"/>
              <a:buChar char="•"/>
            </a:pPr>
            <a:endParaRPr lang="en-US" sz="2600" dirty="0">
              <a:solidFill>
                <a:schemeClr val="tx2"/>
              </a:solidFill>
            </a:endParaRPr>
          </a:p>
          <a:p>
            <a:pPr>
              <a:lnSpc>
                <a:spcPct val="90000"/>
              </a:lnSpc>
              <a:spcAft>
                <a:spcPts val="600"/>
              </a:spcAft>
            </a:pPr>
            <a:r>
              <a:rPr lang="en-US" sz="2600" b="0" i="0" dirty="0">
                <a:solidFill>
                  <a:schemeClr val="tx2"/>
                </a:solidFill>
                <a:effectLst/>
              </a:rPr>
              <a:t>“The Splashblocker is an engineering barrier control that protects workers from aerosols generated from flushing institutional toilets which may contain HDs and their metabolites, or infectious agents such as bacteria or viruses. As such, it joins other engineering controls such as biological safety cabinets and closed system transfer devices which are designed to protect the healthcare worker and environment.”</a:t>
            </a:r>
          </a:p>
          <a:p>
            <a:pPr algn="r">
              <a:lnSpc>
                <a:spcPct val="90000"/>
              </a:lnSpc>
              <a:spcAft>
                <a:spcPts val="600"/>
              </a:spcAft>
            </a:pPr>
            <a:r>
              <a:rPr lang="en-US" sz="2000" b="1" dirty="0">
                <a:solidFill>
                  <a:schemeClr val="tx2"/>
                </a:solidFill>
              </a:rPr>
              <a:t>Thomas Connor, PhD Retired Research Biologist, NIOSH                                                                                             Study Designer</a:t>
            </a:r>
          </a:p>
        </p:txBody>
      </p:sp>
    </p:spTree>
    <p:extLst>
      <p:ext uri="{BB962C8B-B14F-4D97-AF65-F5344CB8AC3E}">
        <p14:creationId xmlns:p14="http://schemas.microsoft.com/office/powerpoint/2010/main" val="2191832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1119</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Times New Roman</vt:lpstr>
      <vt:lpstr>Wingdings</vt:lpstr>
      <vt:lpstr>Office Theme</vt:lpstr>
      <vt:lpstr>PowerPoint Presentation</vt:lpstr>
      <vt:lpstr>Discussion Points</vt:lpstr>
      <vt:lpstr>PowerPoint Presentation</vt:lpstr>
      <vt:lpstr>Toilet Plume Exposure Survey: 2022 ONS Congress, Anaheim, 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Crawford</dc:creator>
  <cp:lastModifiedBy>Brian Crawford</cp:lastModifiedBy>
  <cp:revision>42</cp:revision>
  <dcterms:created xsi:type="dcterms:W3CDTF">2022-06-17T12:52:48Z</dcterms:created>
  <dcterms:modified xsi:type="dcterms:W3CDTF">2023-01-12T17:44:26Z</dcterms:modified>
</cp:coreProperties>
</file>